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4" r:id="rId4"/>
    <p:sldId id="279" r:id="rId5"/>
    <p:sldId id="288" r:id="rId6"/>
    <p:sldId id="287" r:id="rId7"/>
    <p:sldId id="281" r:id="rId8"/>
    <p:sldId id="282" r:id="rId9"/>
    <p:sldId id="275" r:id="rId10"/>
    <p:sldId id="304" r:id="rId11"/>
    <p:sldId id="305" r:id="rId12"/>
    <p:sldId id="306" r:id="rId13"/>
    <p:sldId id="280" r:id="rId14"/>
    <p:sldId id="291" r:id="rId15"/>
    <p:sldId id="289" r:id="rId16"/>
    <p:sldId id="320" r:id="rId17"/>
    <p:sldId id="321" r:id="rId18"/>
    <p:sldId id="319" r:id="rId19"/>
    <p:sldId id="322" r:id="rId20"/>
    <p:sldId id="323" r:id="rId21"/>
    <p:sldId id="283" r:id="rId22"/>
    <p:sldId id="294" r:id="rId23"/>
    <p:sldId id="293" r:id="rId24"/>
    <p:sldId id="313" r:id="rId25"/>
    <p:sldId id="290" r:id="rId26"/>
    <p:sldId id="28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D3BA-FEAE-408C-B811-5A479787A4DF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D99C-77B8-4D01-A68F-AE5AAFCA2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7916-992D-46DF-A1FF-EF3C0E5152C1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779C-47AB-49FB-84B6-BC8445D2A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4791-6266-447F-B6D1-B5D7D01D4ABD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B362-5916-4CCE-A87B-FFC075293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5D3C-684B-40D0-93C1-64439C241DB0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CEF6-9FFA-486B-971F-43FDD2137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3219-DC19-4D74-A545-50081995382F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B302-F9AA-4BE9-8F22-B8EBDA87E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212A-DA02-4640-BC14-52B2E24D8782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1384-8CBF-449A-85EC-661CB7412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0C2E-D2D8-4271-9AC3-7EAE90B247F3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5C3C-EBF2-411E-8111-B6472FE39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2C79-70A1-4446-8035-19C0DA463783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2474-CD86-4978-BCF4-55D71AA32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157E-833F-4097-8238-7CDD390B0DDA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FEB4-F06A-4D01-B0BB-DB493618D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C05E-A5FE-45D1-9003-82EED47F98F2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E8FA-5C35-442A-95A4-9EE2D8B58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05FAC-11DF-42F9-9415-6438898055A1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8EE9-C226-45F0-A83D-A072F8EB3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2F3AAD-287A-4CBC-A55E-BFC0B87473E8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0D15EE-7568-4357-9EB2-C02183F55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Elena\Desktop\hello_html_m615fa12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571625" y="3071810"/>
            <a:ext cx="6858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</a:rPr>
              <a:t>«Организация логопедической работы с детьми раннего возраста»</a:t>
            </a:r>
            <a:endParaRPr lang="ru-RU" sz="32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endParaRPr lang="ru-RU" sz="28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endParaRPr lang="ru-RU" sz="28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Book Antiqua" pitchFamily="18" charset="0"/>
              </a:rPr>
              <a:t>                                 МДОУ </a:t>
            </a:r>
            <a:r>
              <a:rPr lang="ru-RU" sz="2400" b="1" i="1" dirty="0">
                <a:solidFill>
                  <a:srgbClr val="C00000"/>
                </a:solidFill>
                <a:latin typeface="Book Antiqua" pitchFamily="18" charset="0"/>
              </a:rPr>
              <a:t>«Детский сад № 140»</a:t>
            </a:r>
          </a:p>
          <a:p>
            <a:pPr algn="ctr"/>
            <a:endParaRPr lang="ru-RU" sz="28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4296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Коррекционно-образовательные задачи: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богащать словарь ребёнка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ормировать и уточнять правильную артикуляцию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азвивать знания об окружающем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азвивать познавательную деятельность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ормировать и развивать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различные формы общения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ребёнка с взрослыми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сверстниками.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Elena\Desktop\BgmWKHPmn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00438"/>
            <a:ext cx="3929058" cy="298688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Коррекционно-развивающие задачи</a:t>
            </a:r>
          </a:p>
          <a:p>
            <a:pPr lvl="0" indent="180975" algn="ctr" eaLnBrk="0" hangingPunct="0"/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eaLnBrk="0" hangingPunct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навыки по развитию экспрессивной речи</a:t>
            </a:r>
          </a:p>
          <a:p>
            <a:pPr lvl="0" indent="180975" eaLnBrk="0" hangingPunct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общую моторику</a:t>
            </a:r>
          </a:p>
          <a:p>
            <a:pPr lvl="0" indent="180975" eaLnBrk="0" hangingPunct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мелкую моторику</a:t>
            </a:r>
          </a:p>
          <a:p>
            <a:pPr lvl="0" indent="180975" eaLnBrk="0" hangingPunct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слуховое восприятие</a:t>
            </a:r>
          </a:p>
          <a:p>
            <a:pPr lvl="0" indent="180975" eaLnBrk="0" hangingPunct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артикуляционную моторику</a:t>
            </a:r>
          </a:p>
          <a:p>
            <a:pPr lvl="0" indent="180975" eaLnBrk="0" hangingPunct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зрительное восприятие</a:t>
            </a:r>
          </a:p>
          <a:p>
            <a:pPr lvl="0" indent="180975" eaLnBrk="0" hangingPunct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графические навыки</a:t>
            </a:r>
          </a:p>
          <a:p>
            <a:pPr lvl="0" indent="180975" eaLnBrk="0" hangingPunct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просодические компоненты речи</a:t>
            </a:r>
          </a:p>
          <a:p>
            <a:pPr lvl="0" indent="180975" eaLnBrk="0" hangingPunct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импрессивную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речь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Elena\Desktop\CUACUNQot8c.jpg"/>
          <p:cNvPicPr>
            <a:picLocks noChangeAspect="1" noChangeArrowheads="1"/>
          </p:cNvPicPr>
          <p:nvPr/>
        </p:nvPicPr>
        <p:blipFill>
          <a:blip r:embed="rId2" cstate="print"/>
          <a:srcRect l="10937" r="23437"/>
          <a:stretch>
            <a:fillRect/>
          </a:stretch>
        </p:blipFill>
        <p:spPr bwMode="auto">
          <a:xfrm>
            <a:off x="500034" y="4643446"/>
            <a:ext cx="2796977" cy="20717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3" name="Picture 3" descr="C:\Users\Elena\Desktop\f5ron0GysH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86256"/>
            <a:ext cx="3214678" cy="241100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7867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Коррекционно-воспитательные задачи: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положительное отношение на участие в занятиях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доброжелательность, самостоятельность, инициативность, ответственность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Воспитать интерес к общению с взрослыми и другими детьми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Elena\Desktop\GrynH_ChAkM.jpg"/>
          <p:cNvPicPr>
            <a:picLocks noChangeAspect="1" noChangeArrowheads="1"/>
          </p:cNvPicPr>
          <p:nvPr/>
        </p:nvPicPr>
        <p:blipFill>
          <a:blip r:embed="rId2" cstate="print"/>
          <a:srcRect t="10416" r="1389" b="6250"/>
          <a:stretch>
            <a:fillRect/>
          </a:stretch>
        </p:blipFill>
        <p:spPr bwMode="auto">
          <a:xfrm>
            <a:off x="6000760" y="3786190"/>
            <a:ext cx="2883277" cy="30718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6" name="Picture 2" descr="C:\Users\Elena\Desktop\muGAKKOH9eo.jpg"/>
          <p:cNvPicPr>
            <a:picLocks noChangeAspect="1" noChangeArrowheads="1"/>
          </p:cNvPicPr>
          <p:nvPr/>
        </p:nvPicPr>
        <p:blipFill>
          <a:blip r:embed="rId3" cstate="print"/>
          <a:srcRect t="27083"/>
          <a:stretch>
            <a:fillRect/>
          </a:stretch>
        </p:blipFill>
        <p:spPr bwMode="auto">
          <a:xfrm>
            <a:off x="357158" y="4286256"/>
            <a:ext cx="3079877" cy="25717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2357430"/>
            <a:ext cx="2857520" cy="14144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</a:p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логопедической работы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42852"/>
            <a:ext cx="4071966" cy="15716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начального детского лексикона на основе обогащения пассивного словаря ребенка и  включения новых слов в экспрессивную речь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142852"/>
            <a:ext cx="4071966" cy="1714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фонематических процессов с помощью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диффе-ренциации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неречевых звуков, использования фонетических упражнений с наглядной опорой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8" y="4857760"/>
            <a:ext cx="2286016" cy="135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речевого дыхания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4857760"/>
            <a:ext cx="2571768" cy="142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артикуляционной и общей моторики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786322"/>
            <a:ext cx="2428892" cy="15716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слухового и зрительного восприятия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2357430"/>
            <a:ext cx="2286016" cy="142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здоровье-сберегающих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00826" y="2357430"/>
            <a:ext cx="2214578" cy="135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сенсорных понятий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4" idx="3"/>
            <a:endCxn id="11" idx="1"/>
          </p:cNvCxnSpPr>
          <p:nvPr/>
        </p:nvCxnSpPr>
        <p:spPr>
          <a:xfrm flipV="1">
            <a:off x="5929322" y="3036091"/>
            <a:ext cx="571504" cy="285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1"/>
            <a:endCxn id="10" idx="3"/>
          </p:cNvCxnSpPr>
          <p:nvPr/>
        </p:nvCxnSpPr>
        <p:spPr>
          <a:xfrm rot="10800000" flipV="1">
            <a:off x="2571736" y="3064662"/>
            <a:ext cx="500066" cy="71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2285984" y="1785926"/>
            <a:ext cx="1000132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786446" y="1928802"/>
            <a:ext cx="1143008" cy="3857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929322" y="3743324"/>
            <a:ext cx="1643074" cy="971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1500166" y="3786190"/>
            <a:ext cx="1643074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4107653" y="4321975"/>
            <a:ext cx="92869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79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357167"/>
            <a:ext cx="8072494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Условия успешного взаимодействия логопеда с детьми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Совмещение элементов игры и обучения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Положительный настрой ребенка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Многократное повторение пройденного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Соответствие содержания материала детскому опыту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Контроль уровня сложности предлагаемого материала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Контроль длительности игры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Гибкость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Перенос знаний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Положительная оценка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деятельности ребенка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Elena\Desktop\jJu1VcVIq0w.jpg"/>
          <p:cNvPicPr>
            <a:picLocks noChangeAspect="1" noChangeArrowheads="1"/>
          </p:cNvPicPr>
          <p:nvPr/>
        </p:nvPicPr>
        <p:blipFill>
          <a:blip r:embed="rId2"/>
          <a:srcRect l="16406" r="33594" b="9322"/>
          <a:stretch>
            <a:fillRect/>
          </a:stretch>
        </p:blipFill>
        <p:spPr bwMode="auto">
          <a:xfrm>
            <a:off x="5929322" y="4071942"/>
            <a:ext cx="2991060" cy="25003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1" name="Picture 3" descr="C:\Users\Elena\Desktop\depositphotos_223132550-stock-illustration-mom-holds-the-child-hand.jpg"/>
          <p:cNvPicPr>
            <a:picLocks noChangeAspect="1" noChangeArrowheads="1"/>
          </p:cNvPicPr>
          <p:nvPr/>
        </p:nvPicPr>
        <p:blipFill>
          <a:blip r:embed="rId3" cstate="print"/>
          <a:srcRect l="11328" t="8908" r="11328" b="13474"/>
          <a:stretch>
            <a:fillRect/>
          </a:stretch>
        </p:blipFill>
        <p:spPr bwMode="auto">
          <a:xfrm>
            <a:off x="214282" y="214290"/>
            <a:ext cx="1571636" cy="121444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810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Команда специалистов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Elena\Desktop\kisspng-jigsaw-puzzles-puzz-3d-puzzle-video-game-clip-art-5ae0a0c5f36f99.9767054915246706619971.jpg"/>
          <p:cNvPicPr>
            <a:picLocks noChangeAspect="1" noChangeArrowheads="1"/>
          </p:cNvPicPr>
          <p:nvPr/>
        </p:nvPicPr>
        <p:blipFill>
          <a:blip r:embed="rId2"/>
          <a:srcRect l="20313" t="8083" r="20312" b="12139"/>
          <a:stretch>
            <a:fillRect/>
          </a:stretch>
        </p:blipFill>
        <p:spPr bwMode="auto">
          <a:xfrm>
            <a:off x="285720" y="857232"/>
            <a:ext cx="8643998" cy="58485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42976" y="1643050"/>
            <a:ext cx="2059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Учитель-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2214554"/>
            <a:ext cx="323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 - психолог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1643051"/>
            <a:ext cx="29629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Учитель –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дефектолог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4857760"/>
            <a:ext cx="2948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Музыкальный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68" y="4857760"/>
            <a:ext cx="310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388" y="4643446"/>
            <a:ext cx="3722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Инструктор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физической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ena\Desktop\1277063_5.jpeg"/>
          <p:cNvPicPr>
            <a:picLocks noChangeAspect="1" noChangeArrowheads="1"/>
          </p:cNvPicPr>
          <p:nvPr/>
        </p:nvPicPr>
        <p:blipFill>
          <a:blip r:embed="rId2"/>
          <a:srcRect t="17758" b="15278"/>
          <a:stretch>
            <a:fillRect/>
          </a:stretch>
        </p:blipFill>
        <p:spPr bwMode="auto">
          <a:xfrm>
            <a:off x="1" y="5643578"/>
            <a:ext cx="4286248" cy="121442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85852" y="21429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928670"/>
            <a:ext cx="31432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условий для обеспечения психофизического благополучия детей дошкольного возраста на основе оптимизации детско-родительских отношений путем использования игровых технологий и методов, а так же обеспечение психолого-педагогического сопровождения детей с ОВЗ.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7329" y="142852"/>
            <a:ext cx="4006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766733"/>
            <a:ext cx="43577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Создать  условия для развития детско-родительских отношений на основе их содержательного игрового взаимодействия;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Стимулировать психофизическое развитие ребенка, исходя из его особенностей  и индивидуальных возможностей;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Обучать родителей методам игрового взаимодействия с детьми, имеющими нарушения в развитии;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Оказать содействие в социальной интеграции детей от 2 месяцев до 7 лет с ограниченными возможностями здоровья.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291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Материальная база диагностического блока: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357298"/>
            <a:ext cx="7894414" cy="5815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«Социально-коммуникативное развитие»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сказки «Репка», «Колобок», «3 медведя»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Образовательная область </a:t>
            </a:r>
          </a:p>
          <a:p>
            <a:pPr lvl="0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«Познавательное развитие»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игрушки-муляжи животных, овощей, </a:t>
            </a: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фруктов;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фигуры;</a:t>
            </a: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разрезные картинки, пирамидки, </a:t>
            </a: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матрешки, игры-вкладыши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Образовательная область </a:t>
            </a:r>
          </a:p>
          <a:p>
            <a:pPr lvl="0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«Речевое развитие»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сюжетные картинки,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сказки для </a:t>
            </a: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восприятия детьми, пальчиковый </a:t>
            </a: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Образовательная область</a:t>
            </a:r>
          </a:p>
          <a:p>
            <a:pPr lvl="0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  (крупная и мелкая моторика)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мячи, шнуровки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6" descr="C:\Users\Александр\Desktop\IMG_2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511400"/>
            <a:ext cx="3585439" cy="2774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9" y="0"/>
            <a:ext cx="85011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Материальная база познавательного блока:</a:t>
            </a:r>
          </a:p>
          <a:p>
            <a:endParaRPr lang="ru-RU" dirty="0"/>
          </a:p>
        </p:txBody>
      </p:sp>
      <p:pic>
        <p:nvPicPr>
          <p:cNvPr id="3" name="Рисунок 2" descr="IMG_2184.JPG"/>
          <p:cNvPicPr>
            <a:picLocks noChangeAspect="1"/>
          </p:cNvPicPr>
          <p:nvPr/>
        </p:nvPicPr>
        <p:blipFill>
          <a:blip r:embed="rId2" cstate="print"/>
          <a:srcRect t="11111"/>
          <a:stretch>
            <a:fillRect/>
          </a:stretch>
        </p:blipFill>
        <p:spPr>
          <a:xfrm>
            <a:off x="5072066" y="3714752"/>
            <a:ext cx="3757300" cy="263398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579358"/>
            <a:ext cx="824071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Игрушки на развитие зрительного и слухового восприятия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(цветные коврики, шумящие кубики)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Парные картинки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Сортеры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Лип-липы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геометрические фигуры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Грибочки разной величины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Картинки по лексическим темам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Счетный набор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Простые аналогии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Шнуровки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Пазлы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Су-джок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Восковые карандаши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Тактильные коврики</a:t>
            </a:r>
          </a:p>
          <a:p>
            <a:pPr lvl="0" eaLnBrk="0" hangingPunct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Резиновые наборы животных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42852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Материальная база речевого блока: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3614233" cy="268947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000496" y="1142984"/>
            <a:ext cx="478634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Игрушки для развития речи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Музыкальные инструменты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Игрушки на развитие дыхания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Игрушки для развития    артикуляционной моторики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Пальчиковые театры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Наборы   кубиков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Классические речевые игры – лото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Пластилин, тесто, цветной песок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Фигурки животных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Вкладыши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Куклы, пупсы, аксессуары к 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Мягкие игрушки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Лип-липы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разные темы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0063" y="357188"/>
            <a:ext cx="8501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                                                                                              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4357686" y="3105150"/>
            <a:ext cx="250031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1026" name="Picture 2" descr="C:\Users\Elena\Desktop\file1_html_m390ef44.jpg"/>
          <p:cNvPicPr>
            <a:picLocks noChangeAspect="1" noChangeArrowheads="1"/>
          </p:cNvPicPr>
          <p:nvPr/>
        </p:nvPicPr>
        <p:blipFill>
          <a:blip r:embed="rId2"/>
          <a:srcRect l="22621" t="20833" r="26272" b="33333"/>
          <a:stretch>
            <a:fillRect/>
          </a:stretch>
        </p:blipFill>
        <p:spPr bwMode="auto">
          <a:xfrm>
            <a:off x="214282" y="214290"/>
            <a:ext cx="2000264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57148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речевых нарушений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214686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Органические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(анатомо-физиологические,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морфологические)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257174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Функциональные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(психогенные)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2786058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Социально-психологические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450057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Психоневрологические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572149">
            <a:off x="2547168" y="1135209"/>
            <a:ext cx="309849" cy="2873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633824">
            <a:off x="4009037" y="1304883"/>
            <a:ext cx="316287" cy="1176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20907776">
            <a:off x="7703488" y="1274073"/>
            <a:ext cx="237882" cy="1334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5995819" y="1307090"/>
            <a:ext cx="362131" cy="3050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1613501344_30-p-prezentatsiya-foni-dlya-slaidov-detsk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283"/>
            <a:ext cx="9144000" cy="6885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1604" y="214290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игрового центра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«Умный паровозик»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23" descr="IMG_E2192.JPG"/>
          <p:cNvPicPr>
            <a:picLocks noChangeAspect="1"/>
          </p:cNvPicPr>
          <p:nvPr/>
        </p:nvPicPr>
        <p:blipFill>
          <a:blip r:embed="rId3" cstate="print"/>
          <a:srcRect b="2910"/>
          <a:stretch>
            <a:fillRect/>
          </a:stretch>
        </p:blipFill>
        <p:spPr>
          <a:xfrm>
            <a:off x="3929058" y="2786058"/>
            <a:ext cx="4415602" cy="3000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214422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мобильность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вариативность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игровой среды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доступность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контактность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функциональность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500042"/>
            <a:ext cx="5672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Домашнее 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визитирование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285860"/>
            <a:ext cx="80010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технология социально-психологической работы с семьей, способная обеспечить квалифицированную надомную  </a:t>
            </a:r>
          </a:p>
          <a:p>
            <a:pPr algn="ctr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социально-педагогическую  и                     социально-психологическую помощь ребенку-инвалиду и родителям.</a:t>
            </a:r>
          </a:p>
          <a:p>
            <a:endParaRPr lang="ru-RU" sz="2800" dirty="0">
              <a:latin typeface="+mn-lt"/>
            </a:endParaRPr>
          </a:p>
        </p:txBody>
      </p:sp>
      <p:pic>
        <p:nvPicPr>
          <p:cNvPr id="6" name="Picture 2" descr="C:\Users\Elena\Desktop\color-silhouette-city-white-group-houses-vector-icon-element-design-162700274.jpg"/>
          <p:cNvPicPr>
            <a:picLocks noChangeAspect="1" noChangeArrowheads="1"/>
          </p:cNvPicPr>
          <p:nvPr/>
        </p:nvPicPr>
        <p:blipFill>
          <a:blip r:embed="rId2"/>
          <a:srcRect t="36014" b="11539"/>
          <a:stretch>
            <a:fillRect/>
          </a:stretch>
        </p:blipFill>
        <p:spPr bwMode="auto">
          <a:xfrm>
            <a:off x="357158" y="4357688"/>
            <a:ext cx="842965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0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7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Основные задачи   домашнего   </a:t>
            </a:r>
            <a:r>
              <a:rPr lang="ru-RU" sz="32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визитирования</a:t>
            </a:r>
            <a:endParaRPr lang="ru-RU" sz="32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9" y="1643050"/>
            <a:ext cx="8286808" cy="457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Осуществлять психолого-педагогическую поддержку членов семьи (эмоциональную и информационную)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Оказывать рекомендательную помощь в создании развивающей среды дома, обеспечивающую положительную динамику компенсации и реабилитации ребенка – инвалида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Знакомить родителей с приемами и средствами коррекционной работы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у родителей активную жизненную позицию при понимании и </a:t>
            </a:r>
          </a:p>
          <a:p>
            <a:pPr algn="just"/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принятии особенностей</a:t>
            </a:r>
          </a:p>
          <a:p>
            <a:pPr algn="just"/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своего ребенка</a:t>
            </a:r>
          </a:p>
          <a:p>
            <a:endParaRPr lang="ru-RU" dirty="0"/>
          </a:p>
        </p:txBody>
      </p:sp>
      <p:pic>
        <p:nvPicPr>
          <p:cNvPr id="4" name="Picture 2" descr="C:\Users\Elena\Desktop\hQ5OgPwWCOM.jpg"/>
          <p:cNvPicPr>
            <a:picLocks noChangeAspect="1" noChangeArrowheads="1"/>
          </p:cNvPicPr>
          <p:nvPr/>
        </p:nvPicPr>
        <p:blipFill>
          <a:blip r:embed="rId2"/>
          <a:srcRect l="4166" t="6250"/>
          <a:stretch>
            <a:fillRect/>
          </a:stretch>
        </p:blipFill>
        <p:spPr bwMode="auto">
          <a:xfrm>
            <a:off x="6072198" y="4786322"/>
            <a:ext cx="2857500" cy="186372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0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sun9-62.userapi.com/impg/BcfIKCm_wi2tuhhzrMcquT6A-PyAL_ka_oWbmg/QE_Sx7eyoNc.jpg?size=1280x961&amp;quality=95&amp;sign=f174e8a61e6c84cf8d79623348d63842&amp;type=album"/>
          <p:cNvPicPr>
            <a:picLocks noChangeAspect="1" noChangeArrowheads="1"/>
          </p:cNvPicPr>
          <p:nvPr/>
        </p:nvPicPr>
        <p:blipFill>
          <a:blip r:embed="rId2" cstate="print"/>
          <a:srcRect t="12500" r="13190" b="12499"/>
          <a:stretch>
            <a:fillRect/>
          </a:stretch>
        </p:blipFill>
        <p:spPr bwMode="auto">
          <a:xfrm>
            <a:off x="2857488" y="3857628"/>
            <a:ext cx="3571900" cy="27962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14" descr="https://sun9-14.userapi.com/impg/QirY12ypQ26kHl4y7Jp4fRHffAf3Y8REmlr0AA/8TQzml41X4A.jpg?size=1280x961&amp;quality=95&amp;sign=601ee0f464379c64230913a03bea5578&amp;type=album"/>
          <p:cNvPicPr>
            <a:picLocks noChangeAspect="1" noChangeArrowheads="1"/>
          </p:cNvPicPr>
          <p:nvPr/>
        </p:nvPicPr>
        <p:blipFill>
          <a:blip r:embed="rId3"/>
          <a:srcRect r="6896" b="10953"/>
          <a:stretch>
            <a:fillRect/>
          </a:stretch>
        </p:blipFill>
        <p:spPr bwMode="auto">
          <a:xfrm>
            <a:off x="428596" y="1214422"/>
            <a:ext cx="3283596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28596" y="85723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28572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Первичный  визит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Elena\Desktop\Ih1f5jDL9Y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214422"/>
            <a:ext cx="3214710" cy="24135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810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164305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Users\Elena\Desktop\G7J-Jehq5P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66"/>
            <a:ext cx="3637953" cy="27313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267" name="Picture 3" descr="C:\Users\Elena\Desktop\9btdl3To-rE.jpg"/>
          <p:cNvPicPr>
            <a:picLocks noChangeAspect="1" noChangeArrowheads="1"/>
          </p:cNvPicPr>
          <p:nvPr/>
        </p:nvPicPr>
        <p:blipFill>
          <a:blip r:embed="rId3" cstate="print"/>
          <a:srcRect t="13333"/>
          <a:stretch>
            <a:fillRect/>
          </a:stretch>
        </p:blipFill>
        <p:spPr bwMode="auto">
          <a:xfrm>
            <a:off x="285720" y="2285992"/>
            <a:ext cx="3740409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268" name="Picture 4" descr="C:\Users\Elena\Desktop\Xfjuj8gJr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643314"/>
            <a:ext cx="3709094" cy="28203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857224" y="571480"/>
            <a:ext cx="395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Повторный  визит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sun9-3.userapi.com/impg/X31CN2-amHQtfxPwMFJswYzYdESdtdAZesOGhw/3LiVnAwt0Mo.jpg?size=810x1080&amp;quality=95&amp;sign=073b256e7769de4de0d2125606e5ad52&amp;type=album"/>
          <p:cNvPicPr>
            <a:picLocks noChangeAspect="1" noChangeArrowheads="1"/>
          </p:cNvPicPr>
          <p:nvPr/>
        </p:nvPicPr>
        <p:blipFill>
          <a:blip r:embed="rId2"/>
          <a:srcRect r="4255" b="5128"/>
          <a:stretch>
            <a:fillRect/>
          </a:stretch>
        </p:blipFill>
        <p:spPr bwMode="auto">
          <a:xfrm>
            <a:off x="214282" y="214290"/>
            <a:ext cx="2789944" cy="36867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11" descr="https://sun9-82.userapi.com/impg/iQs98b5D0siFyfwMiYtGLbscyy0v7kFWg_TO9w/Qdgsj19qzqU.jpg?size=810x1080&amp;quality=95&amp;sign=4f22259f4c490c1a0e684b332e7832f4&amp;type=album"/>
          <p:cNvPicPr>
            <a:picLocks noChangeAspect="1" noChangeArrowheads="1"/>
          </p:cNvPicPr>
          <p:nvPr/>
        </p:nvPicPr>
        <p:blipFill>
          <a:blip r:embed="rId3" cstate="print"/>
          <a:srcRect t="20455" r="15151" b="11363"/>
          <a:stretch>
            <a:fillRect/>
          </a:stretch>
        </p:blipFill>
        <p:spPr bwMode="auto">
          <a:xfrm>
            <a:off x="6143636" y="214290"/>
            <a:ext cx="2786082" cy="3571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14678" y="142852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  поиграем,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малыш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Elena\Desktop\-0bqfwwBC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143248"/>
            <a:ext cx="2709273" cy="35242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810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43504" y="185736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 descr="C:\Users\Elena\Desktop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C:\Users\Elena\Desktop\012-20211109_125622.jpg"/>
          <p:cNvPicPr>
            <a:picLocks noChangeAspect="1" noChangeArrowheads="1"/>
          </p:cNvPicPr>
          <p:nvPr/>
        </p:nvPicPr>
        <p:blipFill>
          <a:blip r:embed="rId3"/>
          <a:srcRect l="17708" t="5208" r="9375" b="26042"/>
          <a:stretch>
            <a:fillRect/>
          </a:stretch>
        </p:blipFill>
        <p:spPr bwMode="auto">
          <a:xfrm>
            <a:off x="5643570" y="3557595"/>
            <a:ext cx="3500430" cy="3300405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810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овое поле 1"/>
          <p:cNvSpPr txBox="1">
            <a:spLocks noChangeArrowheads="1"/>
          </p:cNvSpPr>
          <p:nvPr/>
        </p:nvSpPr>
        <p:spPr bwMode="auto">
          <a:xfrm>
            <a:off x="214313" y="214313"/>
            <a:ext cx="8715375" cy="92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en-US" sz="2800" b="1" i="1" dirty="0">
                <a:solidFill>
                  <a:srgbClr val="C00000"/>
                </a:solidFill>
                <a:latin typeface="Calibri" pitchFamily="34" charset="0"/>
              </a:rPr>
              <a:t>       </a:t>
            </a:r>
            <a:endParaRPr lang="ru-RU" altLang="en-US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alt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Направления</a:t>
            </a:r>
          </a:p>
          <a:p>
            <a:r>
              <a:rPr lang="ru-RU" alt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логопедической  </a:t>
            </a:r>
            <a:r>
              <a:rPr lang="ru-RU" alt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Диагностическое направление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выявление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индивидуальных особенностей ребенка, его речевых возможностей для последующей коррекции выявленных нарушений.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логопедическое направление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– создание условий для эффективной коррекции, преодоления нарушений в развитии речи детей.  </a:t>
            </a: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Консультационное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направление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 - взаимодействие между участниками процесса: родителями и специалистами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вопросах воспитания и развития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речи детей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altLang="en-US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ru-RU" altLang="en-US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ru-RU" altLang="en-US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ru-RU" altLang="en-US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ru-RU" altLang="en-US" dirty="0">
              <a:latin typeface="Calibri" pitchFamily="34" charset="0"/>
            </a:endParaRPr>
          </a:p>
          <a:p>
            <a:endParaRPr lang="ru-RU" altLang="en-US" dirty="0">
              <a:latin typeface="Calibri" pitchFamily="34" charset="0"/>
            </a:endParaRPr>
          </a:p>
          <a:p>
            <a:endParaRPr lang="ru-RU" altLang="en-US" dirty="0">
              <a:latin typeface="Calibri" pitchFamily="34" charset="0"/>
            </a:endParaRPr>
          </a:p>
        </p:txBody>
      </p:sp>
      <p:pic>
        <p:nvPicPr>
          <p:cNvPr id="3074" name="Picture 2" descr="E:\все по старшей группе\от головиной\картинки\Roditelskij-klub-My-vmeste-vnov-na-kanikulah.jpg"/>
          <p:cNvPicPr>
            <a:picLocks noChangeAspect="1" noChangeArrowheads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5675832" y="214290"/>
            <a:ext cx="3111010" cy="1928826"/>
          </a:xfrm>
          <a:prstGeom prst="round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1"/>
            <a:ext cx="8286808" cy="669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Исследование невербального интеллекта </a:t>
            </a:r>
          </a:p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по А.Н. Корневу </a:t>
            </a:r>
          </a:p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(для ребенка от 3 лет до 3 лет и 11 мес.) 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Пирамидка из 4-5 колец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Формочки-вкладыши малоконтрастные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Матрешка 3-4-составная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Вкладыши </a:t>
            </a:r>
            <a:r>
              <a:rPr lang="ru-RU" sz="2800" dirty="0" err="1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доски </a:t>
            </a:r>
            <a:r>
              <a:rPr lang="ru-RU" sz="2800" dirty="0" err="1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Сегена</a:t>
            </a:r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(9 фигур)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Разрезные картинки </a:t>
            </a: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образцу (3 части)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Срисовывание круга, креста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Рисунок человека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Модифицированная</a:t>
            </a: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методика Г. </a:t>
            </a:r>
            <a:r>
              <a:rPr lang="ru-RU" sz="2800" dirty="0" err="1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Витцлака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Группировка по цвету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C:\Users\Elena\Desktop\NpMAqQuBvyA.jpg"/>
          <p:cNvPicPr>
            <a:picLocks noChangeAspect="1" noChangeArrowheads="1"/>
          </p:cNvPicPr>
          <p:nvPr/>
        </p:nvPicPr>
        <p:blipFill>
          <a:blip r:embed="rId2" cstate="print"/>
          <a:srcRect l="13281" t="11458" r="9375" b="8333"/>
          <a:stretch>
            <a:fillRect/>
          </a:stretch>
        </p:blipFill>
        <p:spPr bwMode="auto">
          <a:xfrm>
            <a:off x="5143504" y="3968754"/>
            <a:ext cx="3786214" cy="274639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810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AutoShape 1" descr="❗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AutoShape 4" descr="❗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28662" y="285728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 неречевых функций включает: 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142984"/>
            <a:ext cx="8286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Ориентировку в окружающем пространстве.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Ориентировку на плоскости.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Исследование </a:t>
            </a:r>
            <a:r>
              <a:rPr lang="ru-RU" sz="2400" dirty="0" err="1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праксиса</a:t>
            </a:r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позы при имитации движений.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Способность к переключению движений.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Исследование </a:t>
            </a:r>
            <a:r>
              <a:rPr lang="ru-RU" sz="2400" dirty="0" err="1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праксиса</a:t>
            </a:r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позы, возможность дифференцированных движений пальцев.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Исследование орального </a:t>
            </a:r>
            <a:r>
              <a:rPr lang="ru-RU" sz="2400" dirty="0" err="1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праксиса</a:t>
            </a:r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Исследование конструктивного </a:t>
            </a:r>
            <a:r>
              <a:rPr lang="ru-RU" sz="2400" dirty="0" err="1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праксиса</a:t>
            </a:r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Исследование </a:t>
            </a:r>
            <a:r>
              <a:rPr lang="ru-RU" sz="2400" dirty="0" err="1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операций зрительно-пространственного </a:t>
            </a:r>
          </a:p>
          <a:p>
            <a:pPr lvl="0" eaLnBrk="0" hangingPunct="0"/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анализа и синтеза и последовательной </a:t>
            </a:r>
          </a:p>
          <a:p>
            <a:pPr lvl="0" eaLnBrk="0" hangingPunct="0"/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 конструктивной </a:t>
            </a:r>
          </a:p>
          <a:p>
            <a:pPr lvl="0" eaLnBrk="0" hangingPunct="0"/>
            <a:r>
              <a:rPr lang="ru-RU" sz="24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Elena\Desktop\962noq7q2ko4owo0ocso8wk0808gs4.jpg"/>
          <p:cNvPicPr>
            <a:picLocks noChangeAspect="1" noChangeArrowheads="1"/>
          </p:cNvPicPr>
          <p:nvPr/>
        </p:nvPicPr>
        <p:blipFill>
          <a:blip r:embed="rId2"/>
          <a:srcRect l="9687" t="5202" r="19062"/>
          <a:stretch>
            <a:fillRect/>
          </a:stretch>
        </p:blipFill>
        <p:spPr bwMode="auto">
          <a:xfrm>
            <a:off x="6143636" y="3500438"/>
            <a:ext cx="2786082" cy="3043241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10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" name="AutoShape 1" descr="❗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58" y="357166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невербальных компонентов</a:t>
            </a:r>
          </a:p>
          <a:p>
            <a:pPr lvl="0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коммуникации 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6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 </a:t>
            </a:r>
            <a:endParaRPr lang="ru-RU" sz="3600" b="1" i="1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714488"/>
            <a:ext cx="83582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Способность к подражанию.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Использования </a:t>
            </a:r>
            <a:r>
              <a:rPr lang="ru-RU" sz="2800" dirty="0" err="1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коммуникативно</a:t>
            </a:r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значимых жестов (да, нет, хочу, дай). Понимания жестов и выразительных движений (указательный жест, кивок головой, покачивание головой, </a:t>
            </a: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приглашающий жест, жест отрицания).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Способность изображать</a:t>
            </a: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играть роль («Полетай как птичка», </a:t>
            </a:r>
          </a:p>
          <a:p>
            <a:pPr lvl="0" eaLnBrk="0" hangingPunct="0"/>
            <a:r>
              <a:rPr lang="ru-RU" sz="2800" dirty="0" smtClean="0">
                <a:solidFill>
                  <a:srgbClr val="2C2D2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«Попрыгай как зайчик»).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lena\Desktop\41E303F3-13B0-46E2-99D7-3D354B8D6F25.jpeg"/>
          <p:cNvPicPr>
            <a:picLocks noChangeAspect="1" noChangeArrowheads="1"/>
          </p:cNvPicPr>
          <p:nvPr/>
        </p:nvPicPr>
        <p:blipFill>
          <a:blip r:embed="rId2" cstate="print"/>
          <a:srcRect r="39453"/>
          <a:stretch>
            <a:fillRect/>
          </a:stretch>
        </p:blipFill>
        <p:spPr bwMode="auto">
          <a:xfrm>
            <a:off x="6552767" y="3571876"/>
            <a:ext cx="2281679" cy="3007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0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Куб 11"/>
          <p:cNvSpPr/>
          <p:nvPr/>
        </p:nvSpPr>
        <p:spPr>
          <a:xfrm rot="18902869">
            <a:off x="686641" y="5258468"/>
            <a:ext cx="555360" cy="555784"/>
          </a:xfrm>
          <a:prstGeom prst="cub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 rot="18902869">
            <a:off x="695524" y="3826033"/>
            <a:ext cx="555360" cy="580934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 rot="18902869">
            <a:off x="695495" y="2683038"/>
            <a:ext cx="555360" cy="580849"/>
          </a:xfrm>
          <a:prstGeom prst="cub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 rot="18902869">
            <a:off x="686640" y="1615131"/>
            <a:ext cx="555360" cy="555784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 rot="18902869">
            <a:off x="679199" y="918724"/>
            <a:ext cx="606085" cy="555615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57356" y="14285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+mj-lt"/>
              </a:rPr>
              <a:t>Уровни  понимания  речи</a:t>
            </a:r>
            <a:endParaRPr lang="ru-RU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948690"/>
            <a:ext cx="82153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Нулевой: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ребенок не воспринимает речи окружающих.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Ситуативный: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ребенок понимает просьбы, связанные с обиходным предметным миром. Знает имена близких, названия игрушек, часто используемых предметов. 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   Номинативный: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знает названия предметов (предметные картинки), но затрудняется назвать действия (сюжетные картинки). Не понимает вопросов косвенных падежей .</a:t>
            </a:r>
          </a:p>
          <a:p>
            <a:pPr marL="457200" indent="-457200">
              <a:buAutoNum type="arabicPeriod" startAt="4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Предикативный: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знает названий многих действий, ориентируется в вопросах косвенных падежей, различает значения нескольких  предлогов (на, в, около, под). Не                          различает грамматических форм слов. </a:t>
            </a:r>
          </a:p>
          <a:p>
            <a:pPr marL="457200" indent="-457200">
              <a:buAutoNum type="arabicPeriod" startAt="5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Расчлененный: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различает изменения значений,   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вносимых отдельными частями слова – флексиями, приставками, суффиксами. </a:t>
            </a:r>
          </a:p>
          <a:p>
            <a:pPr marL="342900" indent="-34290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0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na\Desktop\phpX6APr7_broshyura-Kravchenko-O.A_html_679076a4b6b99f13.jpg"/>
          <p:cNvPicPr>
            <a:picLocks noChangeAspect="1" noChangeArrowheads="1"/>
          </p:cNvPicPr>
          <p:nvPr/>
        </p:nvPicPr>
        <p:blipFill>
          <a:blip r:embed="rId2"/>
          <a:srcRect l="32750" r="32776"/>
          <a:stretch>
            <a:fillRect/>
          </a:stretch>
        </p:blipFill>
        <p:spPr bwMode="auto">
          <a:xfrm>
            <a:off x="7286645" y="214290"/>
            <a:ext cx="1829852" cy="392909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285688" y="0"/>
            <a:ext cx="8858312" cy="766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Исследование понимания слов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«Покажи предмет». 2. «Покажи картинку».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Понимание предложений, выполнение поручений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«Понимание просьб, вопросов с 1-2-3 действиями».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Понимания вопросов косвенных падежей.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Понимание различных грамматических конструкций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Понимание конструкций с различными падежными формами.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Понимание предложных конструкций с предлогами в, на,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под, над, перед, за, из, около.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Дифференциация единственного и множественного числа имени существительного.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Дифференциация глаголов с различными приставками.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Дифференциация уменьшительно–ласкательных суффиксов существительных.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Дифференциация мужского, женского и среднего рода прилагательных и существительных.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Дифференциация мужского и женского рода глаголов прошедшего времени.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Дифференциация единственного и множественного числа существительных и глаголов.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Понимание отношений между членами предложения.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Понимание связной речи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Понимание ребенком несложных текстов.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0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уб 8"/>
          <p:cNvSpPr/>
          <p:nvPr/>
        </p:nvSpPr>
        <p:spPr>
          <a:xfrm rot="18992831">
            <a:off x="1047932" y="2118617"/>
            <a:ext cx="573518" cy="575373"/>
          </a:xfrm>
          <a:prstGeom prst="cube">
            <a:avLst/>
          </a:prstGeom>
          <a:solidFill>
            <a:srgbClr val="00B0F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 rot="18948062">
            <a:off x="1048048" y="2690221"/>
            <a:ext cx="573518" cy="575373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Куб 10"/>
          <p:cNvSpPr/>
          <p:nvPr/>
        </p:nvSpPr>
        <p:spPr>
          <a:xfrm rot="18948062">
            <a:off x="1048049" y="3690353"/>
            <a:ext cx="573518" cy="575373"/>
          </a:xfrm>
          <a:prstGeom prst="cub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Куб 11"/>
          <p:cNvSpPr/>
          <p:nvPr/>
        </p:nvSpPr>
        <p:spPr>
          <a:xfrm rot="18948062">
            <a:off x="1048047" y="4690485"/>
            <a:ext cx="573518" cy="575373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 rot="18948062">
            <a:off x="1048047" y="5690617"/>
            <a:ext cx="573518" cy="575373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3" descr="C:\Users\Elena\Desktop\51533c25c242f732a7d38b1299d41e08.jpg"/>
          <p:cNvPicPr>
            <a:picLocks noChangeAspect="1" noChangeArrowheads="1"/>
          </p:cNvPicPr>
          <p:nvPr/>
        </p:nvPicPr>
        <p:blipFill>
          <a:blip r:embed="rId2" cstate="print"/>
          <a:srcRect l="14843" t="10542"/>
          <a:stretch>
            <a:fillRect/>
          </a:stretch>
        </p:blipFill>
        <p:spPr bwMode="auto">
          <a:xfrm>
            <a:off x="428596" y="214290"/>
            <a:ext cx="2071702" cy="1400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142976" y="214290"/>
            <a:ext cx="7858180" cy="665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35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                 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Принципы коррекционного</a:t>
            </a:r>
          </a:p>
          <a:p>
            <a:pPr>
              <a:spcAft>
                <a:spcPts val="835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                        воздействия:</a:t>
            </a:r>
          </a:p>
          <a:p>
            <a:pPr marL="342900" lvl="0" indent="-342900">
              <a:spcAft>
                <a:spcPts val="420"/>
              </a:spcAft>
              <a:buSzPts val="1000"/>
              <a:tabLst>
                <a:tab pos="457200" algn="l"/>
              </a:tabLst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420"/>
              </a:spcAft>
              <a:buSzPts val="1000"/>
              <a:tabLst>
                <a:tab pos="457200" algn="l"/>
              </a:tabLst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 комплексного воздействия</a:t>
            </a:r>
          </a:p>
          <a:p>
            <a:pPr marL="342900" lvl="0" indent="-342900">
              <a:spcAft>
                <a:spcPts val="420"/>
              </a:spcAft>
              <a:buSzPts val="1000"/>
              <a:tabLst>
                <a:tab pos="457200" algn="l"/>
              </a:tabLst>
            </a:pPr>
            <a:r>
              <a:rPr lang="ru-RU" sz="32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2.  </a:t>
            </a:r>
            <a:r>
              <a:rPr lang="ru-RU" sz="32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Принцип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дифференцированного подхода, поэтапного воздействия</a:t>
            </a:r>
            <a:endParaRPr lang="ru-RU" sz="3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3.  </a:t>
            </a:r>
            <a:r>
              <a:rPr lang="ru-RU" sz="32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спользование речевого материала от           простого к сложному</a:t>
            </a:r>
            <a:endParaRPr lang="ru-RU" sz="3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420"/>
              </a:spcAft>
              <a:buSzPts val="1000"/>
              <a:tabLst>
                <a:tab pos="457200" algn="l"/>
              </a:tabLst>
            </a:pPr>
            <a:r>
              <a:rPr lang="ru-RU" sz="32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4.</a:t>
            </a:r>
            <a:r>
              <a:rPr lang="ru-RU" sz="32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чет индивидуальных особенностей каждого ребёнка </a:t>
            </a:r>
            <a:endParaRPr lang="ru-RU" sz="32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420"/>
              </a:spcAft>
              <a:buSzPts val="1000"/>
              <a:tabLst>
                <a:tab pos="457200" algn="l"/>
              </a:tabLst>
            </a:pPr>
            <a:r>
              <a:rPr lang="ru-RU" sz="32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5.  </a:t>
            </a:r>
            <a:r>
              <a:rPr lang="ru-RU" sz="32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спользование разных видов деятельности</a:t>
            </a:r>
            <a:r>
              <a:rPr lang="ru-RU" sz="32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6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892</Words>
  <Application>Microsoft Office PowerPoint</Application>
  <PresentationFormat>Экран (4:3)</PresentationFormat>
  <Paragraphs>254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Команда специалистов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208</cp:revision>
  <dcterms:created xsi:type="dcterms:W3CDTF">2020-10-25T14:27:00Z</dcterms:created>
  <dcterms:modified xsi:type="dcterms:W3CDTF">2022-10-06T18:43:27Z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1049-11.2.0.9739</vt:lpwstr>
  </property>
</Properties>
</file>