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79" r:id="rId1"/>
  </p:sldMasterIdLst>
  <p:notesMasterIdLst>
    <p:notesMasterId r:id="rId28"/>
  </p:notesMasterIdLst>
  <p:sldIdLst>
    <p:sldId id="313" r:id="rId2"/>
    <p:sldId id="413" r:id="rId3"/>
    <p:sldId id="431" r:id="rId4"/>
    <p:sldId id="414" r:id="rId5"/>
    <p:sldId id="416" r:id="rId6"/>
    <p:sldId id="417" r:id="rId7"/>
    <p:sldId id="418" r:id="rId8"/>
    <p:sldId id="395" r:id="rId9"/>
    <p:sldId id="419" r:id="rId10"/>
    <p:sldId id="354" r:id="rId11"/>
    <p:sldId id="420" r:id="rId12"/>
    <p:sldId id="400" r:id="rId13"/>
    <p:sldId id="401" r:id="rId14"/>
    <p:sldId id="351" r:id="rId15"/>
    <p:sldId id="421" r:id="rId16"/>
    <p:sldId id="412" r:id="rId17"/>
    <p:sldId id="422" r:id="rId18"/>
    <p:sldId id="423" r:id="rId19"/>
    <p:sldId id="434" r:id="rId20"/>
    <p:sldId id="426" r:id="rId21"/>
    <p:sldId id="425" r:id="rId22"/>
    <p:sldId id="433" r:id="rId23"/>
    <p:sldId id="428" r:id="rId24"/>
    <p:sldId id="427" r:id="rId25"/>
    <p:sldId id="430" r:id="rId26"/>
    <p:sldId id="409" r:id="rId27"/>
  </p:sldIdLst>
  <p:sldSz cx="10080625" cy="7559675"/>
  <p:notesSz cx="6873875" cy="1006316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4400" kern="1200">
        <a:solidFill>
          <a:srgbClr val="000000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4400" kern="1200">
        <a:solidFill>
          <a:srgbClr val="000000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4400" kern="1200">
        <a:solidFill>
          <a:srgbClr val="000000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4400" kern="1200">
        <a:solidFill>
          <a:srgbClr val="000000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4400" kern="1200">
        <a:solidFill>
          <a:srgbClr val="000000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4400" kern="1200">
        <a:solidFill>
          <a:srgbClr val="000000"/>
        </a:solidFill>
        <a:latin typeface="Arial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4400" kern="1200">
        <a:solidFill>
          <a:srgbClr val="000000"/>
        </a:solidFill>
        <a:latin typeface="Arial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4400" kern="1200">
        <a:solidFill>
          <a:srgbClr val="000000"/>
        </a:solidFill>
        <a:latin typeface="Arial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4400" kern="1200">
        <a:solidFill>
          <a:srgbClr val="000000"/>
        </a:solidFill>
        <a:latin typeface="Arial" pitchFamily="34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11">
          <p15:clr>
            <a:srgbClr val="A4A3A4"/>
          </p15:clr>
        </p15:guide>
        <p15:guide id="2" pos="196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A50021"/>
    <a:srgbClr val="CC0000"/>
    <a:srgbClr val="FFFFCC"/>
    <a:srgbClr val="FF9966"/>
    <a:srgbClr val="FFCC99"/>
    <a:srgbClr val="B8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718" autoAdjust="0"/>
  </p:normalViewPr>
  <p:slideViewPr>
    <p:cSldViewPr>
      <p:cViewPr varScale="1">
        <p:scale>
          <a:sx n="75" d="100"/>
          <a:sy n="75" d="100"/>
        </p:scale>
        <p:origin x="1474" y="6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96" y="3390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11"/>
        <p:guide pos="196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2338" y="765175"/>
            <a:ext cx="5027612" cy="3770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7388" y="4779963"/>
            <a:ext cx="5497512" cy="452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82913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17513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71513" algn="l"/>
                <a:tab pos="1343025" algn="l"/>
                <a:tab pos="2014538" algn="l"/>
                <a:tab pos="2686050" algn="l"/>
              </a:tabLst>
              <a:defRPr sz="1300">
                <a:latin typeface="Times New Roman" pitchFamily="18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90963" y="0"/>
            <a:ext cx="2981325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17513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71513" algn="l"/>
                <a:tab pos="1343025" algn="l"/>
                <a:tab pos="2014538" algn="l"/>
                <a:tab pos="2686050" algn="l"/>
              </a:tabLst>
              <a:defRPr sz="1300">
                <a:latin typeface="Times New Roman" pitchFamily="18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9925"/>
            <a:ext cx="2982913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417513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71513" algn="l"/>
                <a:tab pos="1343025" algn="l"/>
                <a:tab pos="2014538" algn="l"/>
                <a:tab pos="2686050" algn="l"/>
              </a:tabLst>
              <a:defRPr sz="1300">
                <a:latin typeface="Times New Roman" pitchFamily="18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90963" y="9559925"/>
            <a:ext cx="2981325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17513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71513" algn="l"/>
                <a:tab pos="1343025" algn="l"/>
                <a:tab pos="2014538" algn="l"/>
                <a:tab pos="2686050" algn="l"/>
              </a:tabLst>
              <a:defRPr sz="1300">
                <a:latin typeface="Times New Roman" pitchFamily="18" charset="0"/>
              </a:defRPr>
            </a:lvl1pPr>
          </a:lstStyle>
          <a:p>
            <a:fld id="{F9871959-D418-4C2E-9D00-44F33633867D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1776" y="884387"/>
            <a:ext cx="6194023" cy="2801457"/>
          </a:xfrm>
        </p:spPr>
        <p:txBody>
          <a:bodyPr bIns="0" anchor="b">
            <a:normAutofit/>
          </a:bodyPr>
          <a:lstStyle>
            <a:lvl1pPr algn="l">
              <a:defRPr sz="595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1776" y="3892500"/>
            <a:ext cx="6194023" cy="107764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764" b="0" cap="all" baseline="0">
                <a:solidFill>
                  <a:schemeClr val="tx1"/>
                </a:solidFill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1775" y="363002"/>
            <a:ext cx="3402423" cy="34083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81661" y="880720"/>
            <a:ext cx="884155" cy="555101"/>
          </a:xfrm>
        </p:spPr>
        <p:txBody>
          <a:bodyPr/>
          <a:lstStyle/>
          <a:p>
            <a:fld id="{8F84C04A-8181-4F50-8E8F-82AA31F04848}" type="slidenum">
              <a:rPr lang="en-US" altLang="ru-RU" smtClean="0"/>
              <a:pPr/>
              <a:t>‹#›</a:t>
            </a:fld>
            <a:endParaRPr lang="en-US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41776" y="3889564"/>
            <a:ext cx="61940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77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591349" y="2036072"/>
            <a:ext cx="724444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19C0-62ED-44B6-A5D9-89AEDADDC1AE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0715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6646" y="880721"/>
            <a:ext cx="1216011" cy="51366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1349" y="880721"/>
            <a:ext cx="5844089" cy="51366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9DD3-8BBA-4027-B74E-6389554DB7E9}" type="slidenum">
              <a:rPr lang="en-US" altLang="ru-RU" smtClean="0"/>
              <a:pPr/>
              <a:t>‹#›</a:t>
            </a:fld>
            <a:endParaRPr lang="en-US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7626645" y="880721"/>
            <a:ext cx="0" cy="5136665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823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1DB4-40FC-4AA2-BAD1-08F50A7C398C}" type="slidenum">
              <a:rPr lang="en-US" altLang="ru-RU" smtClean="0"/>
              <a:pPr/>
              <a:t>‹#›</a:t>
            </a:fld>
            <a:endParaRPr lang="en-US" alt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91349" y="2036072"/>
            <a:ext cx="724444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67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348" y="1935808"/>
            <a:ext cx="6192355" cy="2081115"/>
          </a:xfrm>
        </p:spPr>
        <p:txBody>
          <a:bodyPr anchor="b">
            <a:normAutofit/>
          </a:bodyPr>
          <a:lstStyle>
            <a:lvl1pPr algn="l"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1350" y="4195627"/>
            <a:ext cx="6192355" cy="1116567"/>
          </a:xfrm>
        </p:spPr>
        <p:txBody>
          <a:bodyPr tIns="91440">
            <a:normAutofit/>
          </a:bodyPr>
          <a:lstStyle>
            <a:lvl1pPr marL="0" indent="0" algn="l">
              <a:buNone/>
              <a:defRPr sz="1984">
                <a:solidFill>
                  <a:schemeClr val="tx1"/>
                </a:solidFill>
              </a:defRPr>
            </a:lvl1pPr>
            <a:lvl2pPr marL="377979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5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91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9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7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8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82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7B9F6-3012-4755-870C-2F9E35C6029C}" type="slidenum">
              <a:rPr lang="en-US" altLang="ru-RU" smtClean="0"/>
              <a:pPr/>
              <a:t>‹#›</a:t>
            </a:fld>
            <a:endParaRPr lang="en-US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91348" y="4194291"/>
            <a:ext cx="619235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354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349" y="887243"/>
            <a:ext cx="7244449" cy="11676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1348" y="2219992"/>
            <a:ext cx="3446056" cy="37892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84" y="2219992"/>
            <a:ext cx="3445814" cy="37892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4438-6618-4BF3-9775-F819585B495F}" type="slidenum">
              <a:rPr lang="en-US" altLang="ru-RU" smtClean="0"/>
              <a:pPr/>
              <a:t>‹#›</a:t>
            </a:fld>
            <a:endParaRPr lang="en-US" alt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91349" y="2036072"/>
            <a:ext cx="724444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543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591349" y="2036072"/>
            <a:ext cx="724444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349" y="886442"/>
            <a:ext cx="7244450" cy="116439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1349" y="2226180"/>
            <a:ext cx="3445940" cy="88399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25" b="0" cap="all" baseline="0">
                <a:solidFill>
                  <a:schemeClr val="accent1"/>
                </a:solidFill>
              </a:defRPr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1349" y="3113235"/>
            <a:ext cx="3445940" cy="29150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89984" y="2229988"/>
            <a:ext cx="3445814" cy="88431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25" b="0" cap="all" baseline="0">
                <a:solidFill>
                  <a:schemeClr val="accent1"/>
                </a:solidFill>
              </a:defRPr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89984" y="3110172"/>
            <a:ext cx="3445814" cy="2907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4BE2-6CC1-4EDA-A6DB-10EEE7C68690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8347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591349" y="2036072"/>
            <a:ext cx="724444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5770-5433-4337-A076-399C835EFC8A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7687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D721-9786-40B6-B3FE-2C3F0F8E3C09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1270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444" y="880721"/>
            <a:ext cx="2674441" cy="2477030"/>
          </a:xfrm>
        </p:spPr>
        <p:txBody>
          <a:bodyPr anchor="b">
            <a:normAutofit/>
          </a:bodyPr>
          <a:lstStyle>
            <a:lvl1pPr algn="l">
              <a:defRPr sz="264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5498" y="880721"/>
            <a:ext cx="4220300" cy="513549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6444" y="3533462"/>
            <a:ext cx="2676006" cy="2478203"/>
          </a:xfrm>
        </p:spPr>
        <p:txBody>
          <a:bodyPr>
            <a:normAutofit/>
          </a:bodyPr>
          <a:lstStyle>
            <a:lvl1pPr marL="0" indent="0" algn="l">
              <a:buNone/>
              <a:defRPr sz="1764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FA17-E9D8-46EA-A441-67D3B4E65A8C}" type="slidenum">
              <a:rPr lang="en-US" altLang="ru-RU" smtClean="0"/>
              <a:pPr/>
              <a:t>‹#›</a:t>
            </a:fld>
            <a:endParaRPr lang="en-US" alt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89427" y="3533460"/>
            <a:ext cx="26714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906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508296" y="531505"/>
            <a:ext cx="3871060" cy="5675930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074" y="1245079"/>
            <a:ext cx="3577315" cy="2017880"/>
          </a:xfrm>
        </p:spPr>
        <p:txBody>
          <a:bodyPr anchor="b">
            <a:normAutofit/>
          </a:bodyPr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7849" y="1237396"/>
            <a:ext cx="2463930" cy="4261910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646"/>
            </a:lvl1pPr>
            <a:lvl2pPr marL="377979" indent="0">
              <a:buNone/>
              <a:defRPr sz="2315"/>
            </a:lvl2pPr>
            <a:lvl3pPr marL="755957" indent="0">
              <a:buNone/>
              <a:defRPr sz="1984"/>
            </a:lvl3pPr>
            <a:lvl4pPr marL="1133936" indent="0">
              <a:buNone/>
              <a:defRPr sz="1653"/>
            </a:lvl4pPr>
            <a:lvl5pPr marL="1511915" indent="0">
              <a:buNone/>
              <a:defRPr sz="1653"/>
            </a:lvl5pPr>
            <a:lvl6pPr marL="1889893" indent="0">
              <a:buNone/>
              <a:defRPr sz="1653"/>
            </a:lvl6pPr>
            <a:lvl7pPr marL="2267872" indent="0">
              <a:buNone/>
              <a:defRPr sz="1653"/>
            </a:lvl7pPr>
            <a:lvl8pPr marL="2645851" indent="0">
              <a:buNone/>
              <a:defRPr sz="1653"/>
            </a:lvl8pPr>
            <a:lvl9pPr marL="3023829" indent="0">
              <a:buNone/>
              <a:defRPr sz="165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1350" y="3467874"/>
            <a:ext cx="3572190" cy="2208754"/>
          </a:xfrm>
        </p:spPr>
        <p:txBody>
          <a:bodyPr>
            <a:normAutofit/>
          </a:bodyPr>
          <a:lstStyle>
            <a:lvl1pPr marL="0" indent="0" algn="l">
              <a:buNone/>
              <a:defRPr sz="1984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83822" y="6029505"/>
            <a:ext cx="3585567" cy="352876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84778" y="351243"/>
            <a:ext cx="3584611" cy="35376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6A33-9B6E-4CF9-ADE8-7F7F2B8DEA69}" type="slidenum">
              <a:rPr lang="en-US" altLang="ru-RU" smtClean="0"/>
              <a:pPr/>
              <a:t>‹#›</a:t>
            </a:fld>
            <a:endParaRPr lang="en-US" alt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588912" y="3465242"/>
            <a:ext cx="357409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93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1974"/>
            <a:ext cx="10080625" cy="449691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718888"/>
            <a:ext cx="10080626" cy="85399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725363"/>
            <a:ext cx="10080625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1349" y="886835"/>
            <a:ext cx="7244449" cy="11565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1349" y="2221973"/>
            <a:ext cx="7244449" cy="3803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24921" y="364172"/>
            <a:ext cx="2610877" cy="340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91349" y="363002"/>
            <a:ext cx="4447209" cy="340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7683" y="880720"/>
            <a:ext cx="877255" cy="5551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3086">
                <a:solidFill>
                  <a:schemeClr val="accent1"/>
                </a:solidFill>
              </a:defRPr>
            </a:lvl1pPr>
          </a:lstStyle>
          <a:p>
            <a:fld id="{6AA04CB8-0159-4C6F-A0E9-EAD379CEE894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5740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42" r:id="rId12"/>
  </p:sldLayoutIdLst>
  <p:hf hdr="0" ftr="0" dt="0"/>
  <p:txStyles>
    <p:titleStyle>
      <a:lvl1pPr algn="l" defTabSz="755957" rtl="0" eaLnBrk="1" latinLnBrk="0" hangingPunct="1">
        <a:lnSpc>
          <a:spcPct val="90000"/>
        </a:lnSpc>
        <a:spcBef>
          <a:spcPct val="0"/>
        </a:spcBef>
        <a:buNone/>
        <a:defRPr sz="3527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1986" indent="-251986" algn="l" defTabSz="755957" rtl="0" eaLnBrk="1" latinLnBrk="0" hangingPunct="1">
        <a:lnSpc>
          <a:spcPct val="120000"/>
        </a:lnSpc>
        <a:spcBef>
          <a:spcPts val="110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20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55957" indent="-251986" algn="l" defTabSz="755957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64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9929" indent="-251986" algn="l" defTabSz="755957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64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63900" indent="-251986" algn="l" defTabSz="755957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43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267872" indent="-251986" algn="l" defTabSz="755957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7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57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36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93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72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851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82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360362" y="360362"/>
            <a:ext cx="9360469" cy="1474787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Департамент образования мэрии города Ярославля</a:t>
            </a:r>
            <a:br>
              <a:rPr lang="ru-RU" alt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  <a:r>
              <a:rPr lang="ru-RU" alt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«Детский сад № 140»</a:t>
            </a:r>
            <a:endParaRPr lang="ru-RU" altLang="ru-RU" sz="2800" dirty="0" smtClean="0"/>
          </a:p>
        </p:txBody>
      </p:sp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0" y="1835150"/>
            <a:ext cx="10080625" cy="312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Краткая презентация для родителей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40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30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Адаптированная Основная </a:t>
            </a:r>
            <a:r>
              <a:rPr lang="ru-RU" altLang="ru-RU" sz="3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altLang="ru-RU" sz="30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бразовательная </a:t>
            </a:r>
            <a:endParaRPr lang="ru-RU" altLang="ru-RU" sz="30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0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Программа для детей </a:t>
            </a:r>
            <a:r>
              <a:rPr lang="ru-RU" altLang="ru-RU" sz="3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sz="30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интеллектуальными нарушениями МДОУ </a:t>
            </a:r>
            <a:r>
              <a:rPr lang="ru-RU" altLang="ru-RU" sz="3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«Детский сад №</a:t>
            </a:r>
            <a:r>
              <a:rPr lang="en-US" altLang="ru-RU" sz="3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0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140»</a:t>
            </a:r>
            <a:endParaRPr lang="ru-RU" altLang="ru-RU" sz="30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15900" y="360363"/>
            <a:ext cx="9502775" cy="11144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5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области</a:t>
            </a:r>
            <a:r>
              <a:rPr lang="ru-RU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ru-RU" sz="4800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Рисунок 1"/>
          <p:cNvPicPr>
            <a:picLocks noChangeAspect="1"/>
          </p:cNvPicPr>
          <p:nvPr/>
        </p:nvPicPr>
        <p:blipFill>
          <a:blip r:embed="rId2"/>
          <a:srcRect t="3790" b="4349"/>
          <a:stretch>
            <a:fillRect/>
          </a:stretch>
        </p:blipFill>
        <p:spPr bwMode="auto">
          <a:xfrm>
            <a:off x="1799952" y="2051645"/>
            <a:ext cx="6650435" cy="484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60363" y="684213"/>
            <a:ext cx="9359900" cy="719137"/>
          </a:xfrm>
        </p:spPr>
        <p:txBody>
          <a:bodyPr/>
          <a:lstStyle/>
          <a:p>
            <a:r>
              <a:rPr lang="ru-RU" altLang="ru-RU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Реализуемые программы</a:t>
            </a:r>
            <a:r>
              <a:rPr lang="ru-RU" altLang="ru-RU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b="1" i="1" smtClean="0">
              <a:solidFill>
                <a:srgbClr val="8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6102" y="2123653"/>
            <a:ext cx="892842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при освоении детьми </a:t>
            </a:r>
            <a:r>
              <a:rPr lang="ru-RU" sz="24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24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областей </a:t>
            </a:r>
            <a:r>
              <a:rPr lang="ru-RU" sz="24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адаптированной основной </a:t>
            </a:r>
            <a:r>
              <a:rPr lang="ru-RU" sz="24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 дошкольного образования используются </a:t>
            </a:r>
            <a:r>
              <a:rPr lang="ru-RU" sz="24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парциальные программы:</a:t>
            </a:r>
            <a:endParaRPr lang="ru-RU" sz="24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24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ru-RU" sz="22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Екжанова</a:t>
            </a:r>
            <a:r>
              <a:rPr lang="ru-RU" sz="22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Е.А. Коррекционно-развивающее обучение и воспитание дошкольников с нарушением интеллекта : </a:t>
            </a:r>
            <a:r>
              <a:rPr lang="ru-RU" sz="22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</a:t>
            </a:r>
            <a:r>
              <a:rPr lang="ru-RU" sz="22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</a:t>
            </a:r>
            <a:r>
              <a:rPr lang="ru-RU" sz="22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/ Е.А. </a:t>
            </a:r>
            <a:r>
              <a:rPr lang="ru-RU" sz="22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Екжанова</a:t>
            </a:r>
            <a:r>
              <a:rPr lang="ru-RU" sz="22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Е.А. </a:t>
            </a:r>
            <a:r>
              <a:rPr lang="ru-RU" sz="22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Стребелева</a:t>
            </a:r>
            <a:r>
              <a:rPr lang="ru-RU" sz="22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М. : Просвещение, 2011. - 175 с.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ru-RU" sz="22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Гаврилушкина</a:t>
            </a:r>
            <a:r>
              <a:rPr lang="ru-RU" sz="22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О.П. Обучение конструированию в дошкольных учреждениях для умственно отсталых детей: книга для учителя / О.П. </a:t>
            </a:r>
            <a:r>
              <a:rPr lang="ru-RU" sz="22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Гаврилушкина</a:t>
            </a:r>
            <a:r>
              <a:rPr lang="ru-RU" sz="22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М. : Просвещение, 1991. - С. 94.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85750" y="323850"/>
            <a:ext cx="9432925" cy="1114425"/>
          </a:xfrm>
        </p:spPr>
        <p:txBody>
          <a:bodyPr>
            <a:normAutofit fontScale="90000"/>
          </a:bodyPr>
          <a:lstStyle/>
          <a:p>
            <a:r>
              <a:rPr lang="ru-RU" alt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программы</a:t>
            </a:r>
            <a:endParaRPr lang="ru-RU" altLang="ru-RU" sz="48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72338" y="6875463"/>
            <a:ext cx="2346325" cy="519112"/>
          </a:xfrm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fld id="{D9FE7BAE-117E-48B1-A0E9-719702B9B00D}" type="slidenum">
              <a:rPr lang="en-US" altLang="ru-RU"/>
              <a:pPr>
                <a:tabLst>
                  <a:tab pos="723900" algn="l"/>
                  <a:tab pos="1447800" algn="l"/>
                  <a:tab pos="2171700" algn="l"/>
                </a:tabLst>
              </a:pPr>
              <a:t>12</a:t>
            </a:fld>
            <a:endParaRPr lang="en-US" altLang="ru-RU"/>
          </a:p>
        </p:txBody>
      </p:sp>
      <p:sp>
        <p:nvSpPr>
          <p:cNvPr id="15364" name="Прямоугольник 1"/>
          <p:cNvSpPr>
            <a:spLocks noChangeArrowheads="1"/>
          </p:cNvSpPr>
          <p:nvPr/>
        </p:nvSpPr>
        <p:spPr bwMode="auto">
          <a:xfrm>
            <a:off x="359792" y="2051645"/>
            <a:ext cx="950753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24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способностей дошкольников в процессе детских видов деятельности: сенсорных, интеллектуальных, творческих, коммуникативных и регуляторных.</a:t>
            </a:r>
          </a:p>
          <a:p>
            <a:pPr>
              <a:defRPr/>
            </a:pPr>
            <a:endParaRPr lang="ru-RU" altLang="ru-RU" sz="24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программе выдерживается двойная логика развития:</a:t>
            </a:r>
          </a:p>
          <a:p>
            <a:pPr>
              <a:defRPr/>
            </a:pPr>
            <a:endParaRPr lang="ru-RU" altLang="ru-RU" sz="24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altLang="ru-RU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одной стороны </a:t>
            </a:r>
            <a:r>
              <a:rPr lang="ru-RU" altLang="ru-RU" sz="24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выполнение действий в ходе обучения ребёнка, обеспечивающих усвоение предлагаемого содержания программы при подготовке к школе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altLang="ru-RU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другой стороны </a:t>
            </a:r>
            <a:r>
              <a:rPr lang="ru-RU" altLang="ru-RU" sz="24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развитие общих способностей детей в процессе специфических дошкольных видов деятельности и в процессе коммуникации со взрослыми и детьми.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15900" y="360363"/>
            <a:ext cx="9648825" cy="1182687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программы </a:t>
            </a:r>
            <a:br>
              <a:rPr lang="ru-RU" alt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40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Объект 2"/>
          <p:cNvSpPr>
            <a:spLocks noGrp="1" noChangeArrowheads="1"/>
          </p:cNvSpPr>
          <p:nvPr>
            <p:ph idx="1"/>
          </p:nvPr>
        </p:nvSpPr>
        <p:spPr>
          <a:xfrm>
            <a:off x="318561" y="951706"/>
            <a:ext cx="9793288" cy="5035550"/>
          </a:xfrm>
        </p:spPr>
        <p:txBody>
          <a:bodyPr>
            <a:normAutofit fontScale="92500" lnSpcReduction="20000"/>
          </a:bodyPr>
          <a:lstStyle/>
          <a:p>
            <a:pPr marL="0" indent="0" algn="just"/>
            <a:r>
              <a:rPr lang="ru-RU" altLang="ru-RU" sz="24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На основе требований ФГОС ДО и с учетом образовательных потребностей умственно отсталых детей дошкольного возраста в программе выделены пять образовательных областей:</a:t>
            </a:r>
          </a:p>
          <a:p>
            <a:pPr marL="0" indent="0" algn="just"/>
            <a:r>
              <a:rPr lang="ru-RU" altLang="ru-RU" sz="24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1.	Социально-коммуникативное развитие</a:t>
            </a:r>
          </a:p>
          <a:p>
            <a:pPr marL="0" indent="0" algn="just"/>
            <a:r>
              <a:rPr lang="ru-RU" altLang="ru-RU" sz="24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2.	Познавательное развитие</a:t>
            </a:r>
          </a:p>
          <a:p>
            <a:pPr marL="0" indent="0" algn="just"/>
            <a:r>
              <a:rPr lang="ru-RU" altLang="ru-RU" sz="24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3.	Речевое развитие</a:t>
            </a:r>
          </a:p>
          <a:p>
            <a:pPr marL="0" indent="0" algn="just"/>
            <a:r>
              <a:rPr lang="ru-RU" altLang="ru-RU" sz="24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4.	Художественно-эстетическое развитие</a:t>
            </a:r>
          </a:p>
          <a:p>
            <a:pPr marL="0" indent="0" algn="just"/>
            <a:r>
              <a:rPr lang="ru-RU" altLang="ru-RU" sz="24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5.	Физическое развитие</a:t>
            </a:r>
          </a:p>
          <a:p>
            <a:pPr marL="0" indent="0" algn="just"/>
            <a:r>
              <a:rPr lang="ru-RU" altLang="ru-RU" sz="24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Каждая образовательная область основывается на возрастных закономерностях развития ребенка, содержит концептуальные подходы к содержанию воспитания и обучения детей и обозначает целевые ориентиры их развития в разные возрастные периоды.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Заголовок 2"/>
          <p:cNvSpPr>
            <a:spLocks noGrp="1" noChangeArrowheads="1"/>
          </p:cNvSpPr>
          <p:nvPr>
            <p:ph type="title"/>
          </p:nvPr>
        </p:nvSpPr>
        <p:spPr>
          <a:xfrm>
            <a:off x="215900" y="466725"/>
            <a:ext cx="9866313" cy="1077913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73000"/>
              </a:lnSpc>
              <a:spcAft>
                <a:spcPts val="0"/>
              </a:spcAft>
              <a:defRPr/>
            </a:pPr>
            <a:r>
              <a:rPr lang="ru-RU" sz="3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</a:t>
            </a:r>
            <a:br>
              <a:rPr lang="ru-RU" sz="3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«Социально-коммуникативное развитие</a:t>
            </a:r>
            <a:r>
              <a:rPr lang="ru-RU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altLang="ru-RU" sz="3600" b="1" kern="12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60363" y="1768475"/>
            <a:ext cx="9358312" cy="4243388"/>
          </a:xfrm>
        </p:spPr>
        <p:txBody>
          <a:bodyPr>
            <a:normAutofit/>
          </a:bodyPr>
          <a:lstStyle/>
          <a:p>
            <a:pPr marL="120953" indent="0" fontAlgn="auto">
              <a:spcAft>
                <a:spcPts val="0"/>
              </a:spcAft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953" indent="0" fontAlgn="auto">
              <a:spcAft>
                <a:spcPts val="0"/>
              </a:spcAft>
              <a:defRPr/>
            </a:pPr>
            <a:endParaRPr lang="ru-RU" dirty="0"/>
          </a:p>
          <a:p>
            <a:pPr marL="403177" indent="-282224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  <a:p>
            <a:pPr marL="403177" indent="-282224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pic>
        <p:nvPicPr>
          <p:cNvPr id="1741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0488" y="1563688"/>
            <a:ext cx="7358062" cy="586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Заголовок 2"/>
          <p:cNvSpPr>
            <a:spLocks noGrp="1" noChangeArrowheads="1"/>
          </p:cNvSpPr>
          <p:nvPr>
            <p:ph type="title"/>
          </p:nvPr>
        </p:nvSpPr>
        <p:spPr>
          <a:xfrm>
            <a:off x="215900" y="466725"/>
            <a:ext cx="9866313" cy="1077913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73000"/>
              </a:lnSpc>
              <a:spcAft>
                <a:spcPts val="0"/>
              </a:spcAft>
              <a:defRPr/>
            </a:pPr>
            <a:r>
              <a:rPr lang="ru-RU" altLang="ru-RU" sz="6000" b="1" kern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6000" b="1" kern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800" b="1" kern="1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800" b="1" kern="1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800" b="1" kern="12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5900" y="1544638"/>
            <a:ext cx="9648825" cy="518795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60000"/>
              </a:buClr>
              <a:buFont typeface="Wingdings" panose="05000000000000000000" pitchFamily="2" charset="2"/>
              <a:buChar char="Ø"/>
              <a:defRPr/>
            </a:pPr>
            <a:r>
              <a:rPr lang="ru-RU" sz="26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Основополагающим содержанием раздела «Социально-коммуникативное развитие» является формирование сотрудничества ребенка со взрослым и научение воспитанника способам усвоения и присвоения общественного опыта. В основе сотрудничества его с взрослым лежит эмоциональный контакт, который является центральным звеном становления у ребенка мотивационной сферы. Переход ребенка от непосредственного восприятия к подлинно познавательному интересу становится основой для деловой формы общения, а затем и для подлинного сотрудничества с другими людьми.</a:t>
            </a:r>
            <a:endParaRPr lang="ru-RU" sz="2800" dirty="0"/>
          </a:p>
          <a:p>
            <a:pPr marL="403177" indent="-282224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2800" dirty="0"/>
          </a:p>
          <a:p>
            <a:pPr marL="403177" indent="-282224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</a:t>
            </a:r>
            <a:r>
              <a:rPr lang="ru-RU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Познавателное</a:t>
            </a:r>
            <a:r>
              <a:rPr lang="ru-RU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</a:t>
            </a:r>
            <a:r>
              <a:rPr lang="ru-RU" alt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945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C56E7C-9793-4A49-8184-4191FB1ECAC7}" type="slidenum">
              <a:rPr lang="en-US" altLang="ru-RU"/>
              <a:pPr/>
              <a:t>16</a:t>
            </a:fld>
            <a:endParaRPr lang="en-US" altLang="ru-RU"/>
          </a:p>
        </p:txBody>
      </p:sp>
      <p:pic>
        <p:nvPicPr>
          <p:cNvPr id="1946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438275"/>
            <a:ext cx="7272338" cy="581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6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6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48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alt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1800" y="2699717"/>
            <a:ext cx="9648825" cy="38625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14400">
              <a:spcBef>
                <a:spcPts val="0"/>
              </a:spcBef>
              <a:spcAft>
                <a:spcPts val="600"/>
              </a:spcAft>
              <a:buClr>
                <a:srgbClr val="FA8D3D">
                  <a:lumMod val="50000"/>
                </a:srgbClr>
              </a:buClr>
              <a:buSzPct val="100000"/>
              <a:defRPr/>
            </a:pPr>
            <a:r>
              <a:rPr lang="ru-RU" sz="2200" b="1" kern="0" dirty="0" smtClean="0">
                <a:solidFill>
                  <a:srgbClr val="990000"/>
                </a:solidFill>
                <a:latin typeface="Times New Roman"/>
                <a:ea typeface="+mn-ea"/>
                <a:cs typeface="+mn-cs"/>
              </a:rPr>
              <a:t>	В </a:t>
            </a:r>
            <a:r>
              <a:rPr lang="ru-RU" sz="2200" b="1" kern="0" dirty="0" smtClean="0">
                <a:solidFill>
                  <a:srgbClr val="990000"/>
                </a:solidFill>
                <a:latin typeface="Times New Roman"/>
                <a:ea typeface="+mn-ea"/>
                <a:cs typeface="+mn-cs"/>
              </a:rPr>
              <a:t>данной области Программы выделены направления коррекционно-педагогической работы, которые способствуют поэтапному формированию способов ориентировочно-исследовательской деятельности и способов усвоения ребенком </a:t>
            </a:r>
            <a:r>
              <a:rPr lang="ru-RU" sz="2200" b="1" kern="0" dirty="0">
                <a:solidFill>
                  <a:srgbClr val="990000"/>
                </a:solidFill>
                <a:latin typeface="Times New Roman"/>
                <a:ea typeface="+mn-ea"/>
                <a:cs typeface="+mn-cs"/>
              </a:rPr>
              <a:t>общественного опыта в следующих направлениях:</a:t>
            </a:r>
          </a:p>
          <a:p>
            <a:pPr algn="just" defTabSz="914400">
              <a:spcBef>
                <a:spcPts val="0"/>
              </a:spcBef>
              <a:spcAft>
                <a:spcPts val="600"/>
              </a:spcAft>
              <a:buClr>
                <a:srgbClr val="FA8D3D">
                  <a:lumMod val="50000"/>
                </a:srgb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2200" b="1" kern="0" dirty="0">
                <a:solidFill>
                  <a:srgbClr val="990000"/>
                </a:solidFill>
                <a:latin typeface="Times New Roman"/>
                <a:ea typeface="+mn-ea"/>
                <a:cs typeface="+mn-cs"/>
              </a:rPr>
              <a:t>	сенсорное воспитание и развитие внимания,</a:t>
            </a:r>
          </a:p>
          <a:p>
            <a:pPr algn="just" defTabSz="914400">
              <a:spcBef>
                <a:spcPts val="0"/>
              </a:spcBef>
              <a:spcAft>
                <a:spcPts val="600"/>
              </a:spcAft>
              <a:buClr>
                <a:srgbClr val="FA8D3D">
                  <a:lumMod val="50000"/>
                </a:srgb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2200" b="1" kern="0" dirty="0">
                <a:solidFill>
                  <a:srgbClr val="990000"/>
                </a:solidFill>
                <a:latin typeface="Times New Roman"/>
                <a:ea typeface="+mn-ea"/>
                <a:cs typeface="+mn-cs"/>
              </a:rPr>
              <a:t>	формирование мышления,</a:t>
            </a:r>
          </a:p>
          <a:p>
            <a:pPr algn="just" defTabSz="914400">
              <a:spcBef>
                <a:spcPts val="0"/>
              </a:spcBef>
              <a:spcAft>
                <a:spcPts val="600"/>
              </a:spcAft>
              <a:buClr>
                <a:srgbClr val="FA8D3D">
                  <a:lumMod val="50000"/>
                </a:srgb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2200" b="1" kern="0" dirty="0">
                <a:solidFill>
                  <a:srgbClr val="990000"/>
                </a:solidFill>
                <a:latin typeface="Times New Roman"/>
                <a:ea typeface="+mn-ea"/>
                <a:cs typeface="+mn-cs"/>
              </a:rPr>
              <a:t>	формирование элементарных количественных представлений,</a:t>
            </a:r>
          </a:p>
          <a:p>
            <a:pPr algn="just" defTabSz="914400">
              <a:spcBef>
                <a:spcPts val="0"/>
              </a:spcBef>
              <a:spcAft>
                <a:spcPts val="600"/>
              </a:spcAft>
              <a:buClr>
                <a:srgbClr val="FA8D3D">
                  <a:lumMod val="50000"/>
                </a:srgb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2200" b="1" kern="0" dirty="0">
                <a:solidFill>
                  <a:srgbClr val="990000"/>
                </a:solidFill>
                <a:latin typeface="Times New Roman"/>
                <a:ea typeface="+mn-ea"/>
                <a:cs typeface="+mn-cs"/>
              </a:rPr>
              <a:t>	ознакомление с окружающим миром.</a:t>
            </a:r>
          </a:p>
          <a:p>
            <a:pPr algn="just" defTabSz="914400">
              <a:spcBef>
                <a:spcPts val="0"/>
              </a:spcBef>
              <a:spcAft>
                <a:spcPts val="600"/>
              </a:spcAft>
              <a:buClr>
                <a:srgbClr val="FA8D3D">
                  <a:lumMod val="50000"/>
                </a:srgbClr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ru-RU" sz="2200" b="1" kern="0" dirty="0">
              <a:solidFill>
                <a:srgbClr val="99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91349" y="373992"/>
            <a:ext cx="78028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990000"/>
                </a:solidFill>
                <a:latin typeface="Times New Roman"/>
                <a:ea typeface="+mn-ea"/>
                <a:cs typeface="+mn-cs"/>
              </a:rPr>
              <a:t>Дети могут научиться:</a:t>
            </a:r>
            <a:br>
              <a:rPr lang="ru-RU" b="1" dirty="0">
                <a:solidFill>
                  <a:srgbClr val="990000"/>
                </a:solidFill>
                <a:latin typeface="Times New Roman"/>
                <a:ea typeface="+mn-ea"/>
                <a:cs typeface="+mn-cs"/>
              </a:rPr>
            </a:br>
            <a:r>
              <a:rPr lang="ru-RU" alt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338263" y="279234"/>
            <a:ext cx="7244449" cy="1156587"/>
          </a:xfrm>
        </p:spPr>
        <p:txBody>
          <a:bodyPr/>
          <a:lstStyle/>
          <a:p>
            <a:r>
              <a:rPr lang="ru-RU" altLang="ru-RU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</a:t>
            </a:r>
            <a:br>
              <a:rPr lang="ru-RU" altLang="ru-RU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«Речевое развитие»</a:t>
            </a:r>
          </a:p>
        </p:txBody>
      </p:sp>
      <p:sp>
        <p:nvSpPr>
          <p:cNvPr id="2150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altLang="ru-RU" dirty="0"/>
          </a:p>
        </p:txBody>
      </p:sp>
      <p:pic>
        <p:nvPicPr>
          <p:cNvPr id="2150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8263" y="1438275"/>
            <a:ext cx="7062787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87784" y="35421"/>
            <a:ext cx="9358312" cy="1008112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990000"/>
                </a:solidFill>
                <a:latin typeface="Times New Roman"/>
                <a:ea typeface="+mn-ea"/>
                <a:cs typeface="+mn-cs"/>
              </a:rPr>
              <a:t>Дети могут научиться:</a:t>
            </a:r>
            <a:br>
              <a:rPr lang="ru-RU" sz="4900" b="1" dirty="0">
                <a:solidFill>
                  <a:srgbClr val="990000"/>
                </a:solidFill>
                <a:latin typeface="Times New Roman"/>
                <a:ea typeface="+mn-ea"/>
                <a:cs typeface="+mn-cs"/>
              </a:rPr>
            </a:br>
            <a:r>
              <a:rPr lang="ru-RU" altLang="ru-RU" sz="49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9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6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6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48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0160" y="539477"/>
            <a:ext cx="9648825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14400">
              <a:spcBef>
                <a:spcPts val="0"/>
              </a:spcBef>
              <a:spcAft>
                <a:spcPts val="600"/>
              </a:spcAft>
              <a:buClr>
                <a:srgbClr val="FA8D3D">
                  <a:lumMod val="50000"/>
                </a:srgbClr>
              </a:buClr>
              <a:buSzPct val="100000"/>
              <a:defRPr/>
            </a:pPr>
            <a:r>
              <a:rPr lang="ru-RU" sz="2200" b="1" kern="0" dirty="0" smtClean="0">
                <a:solidFill>
                  <a:srgbClr val="990000"/>
                </a:solidFill>
                <a:latin typeface="Times New Roman"/>
                <a:ea typeface="+mn-ea"/>
                <a:cs typeface="+mn-cs"/>
              </a:rPr>
              <a:t>• проявлять </a:t>
            </a:r>
            <a:r>
              <a:rPr lang="ru-RU" sz="2200" b="1" kern="0" dirty="0">
                <a:solidFill>
                  <a:srgbClr val="990000"/>
                </a:solidFill>
                <a:latin typeface="Times New Roman"/>
                <a:ea typeface="+mn-ea"/>
                <a:cs typeface="+mn-cs"/>
              </a:rPr>
              <a:t>готовность к социальному взаимодействию в коллективе сверстников;</a:t>
            </a:r>
          </a:p>
          <a:p>
            <a:pPr algn="just" defTabSz="914400">
              <a:spcBef>
                <a:spcPts val="0"/>
              </a:spcBef>
              <a:spcAft>
                <a:spcPts val="600"/>
              </a:spcAft>
              <a:buClr>
                <a:srgbClr val="FA8D3D">
                  <a:lumMod val="50000"/>
                </a:srgbClr>
              </a:buClr>
              <a:buSzPct val="100000"/>
              <a:defRPr/>
            </a:pPr>
            <a:r>
              <a:rPr lang="ru-RU" sz="2200" b="1" kern="0" dirty="0" smtClean="0">
                <a:solidFill>
                  <a:srgbClr val="990000"/>
                </a:solidFill>
                <a:latin typeface="Times New Roman"/>
                <a:ea typeface="+mn-ea"/>
                <a:cs typeface="+mn-cs"/>
              </a:rPr>
              <a:t>• выражать </a:t>
            </a:r>
            <a:r>
              <a:rPr lang="ru-RU" sz="2200" b="1" kern="0" dirty="0">
                <a:solidFill>
                  <a:srgbClr val="990000"/>
                </a:solidFill>
                <a:latin typeface="Times New Roman"/>
                <a:ea typeface="+mn-ea"/>
                <a:cs typeface="+mn-cs"/>
              </a:rPr>
              <a:t>свои мысли, наблюдения и эмоциональные переживания в речевых высказываниях;</a:t>
            </a:r>
          </a:p>
          <a:p>
            <a:pPr algn="just" defTabSz="914400">
              <a:spcBef>
                <a:spcPts val="0"/>
              </a:spcBef>
              <a:spcAft>
                <a:spcPts val="600"/>
              </a:spcAft>
              <a:buClr>
                <a:srgbClr val="FA8D3D">
                  <a:lumMod val="50000"/>
                </a:srgbClr>
              </a:buClr>
              <a:buSzPct val="100000"/>
              <a:defRPr/>
            </a:pPr>
            <a:r>
              <a:rPr lang="ru-RU" sz="2200" b="1" kern="0" dirty="0" smtClean="0">
                <a:solidFill>
                  <a:srgbClr val="990000"/>
                </a:solidFill>
                <a:latin typeface="Times New Roman"/>
                <a:ea typeface="+mn-ea"/>
                <a:cs typeface="+mn-cs"/>
              </a:rPr>
              <a:t>• пользоваться </a:t>
            </a:r>
            <a:r>
              <a:rPr lang="ru-RU" sz="2200" b="1" kern="0" dirty="0">
                <a:solidFill>
                  <a:srgbClr val="990000"/>
                </a:solidFill>
                <a:latin typeface="Times New Roman"/>
                <a:ea typeface="+mn-ea"/>
                <a:cs typeface="+mn-cs"/>
              </a:rPr>
              <a:t>в повседневном общении фразовой речью, состоящей из трех-четырех словных фраз;</a:t>
            </a:r>
          </a:p>
          <a:p>
            <a:pPr algn="just" defTabSz="914400">
              <a:spcBef>
                <a:spcPts val="0"/>
              </a:spcBef>
              <a:spcAft>
                <a:spcPts val="600"/>
              </a:spcAft>
              <a:buClr>
                <a:srgbClr val="FA8D3D">
                  <a:lumMod val="50000"/>
                </a:srgbClr>
              </a:buClr>
              <a:buSzPct val="100000"/>
              <a:defRPr/>
            </a:pPr>
            <a:r>
              <a:rPr lang="ru-RU" sz="2200" b="1" kern="0" dirty="0" smtClean="0">
                <a:solidFill>
                  <a:srgbClr val="990000"/>
                </a:solidFill>
                <a:latin typeface="Times New Roman"/>
                <a:ea typeface="+mn-ea"/>
                <a:cs typeface="+mn-cs"/>
              </a:rPr>
              <a:t>• употреблять </a:t>
            </a:r>
            <a:r>
              <a:rPr lang="ru-RU" sz="2200" b="1" kern="0" dirty="0">
                <a:solidFill>
                  <a:srgbClr val="990000"/>
                </a:solidFill>
                <a:latin typeface="Times New Roman"/>
                <a:ea typeface="+mn-ea"/>
                <a:cs typeface="+mn-cs"/>
              </a:rPr>
              <a:t>в речи названия предметов и детенышей животных с использованием уменьшительно-ласкательных суффиксов;</a:t>
            </a:r>
          </a:p>
          <a:p>
            <a:pPr algn="just" defTabSz="914400">
              <a:spcBef>
                <a:spcPts val="0"/>
              </a:spcBef>
              <a:spcAft>
                <a:spcPts val="600"/>
              </a:spcAft>
              <a:buClr>
                <a:srgbClr val="FA8D3D">
                  <a:lumMod val="50000"/>
                </a:srgbClr>
              </a:buClr>
              <a:buSzPct val="100000"/>
              <a:defRPr/>
            </a:pPr>
            <a:r>
              <a:rPr lang="ru-RU" sz="2200" b="1" kern="0" dirty="0" smtClean="0">
                <a:solidFill>
                  <a:srgbClr val="990000"/>
                </a:solidFill>
                <a:latin typeface="Times New Roman"/>
                <a:ea typeface="+mn-ea"/>
                <a:cs typeface="+mn-cs"/>
              </a:rPr>
              <a:t>• понимать </a:t>
            </a:r>
            <a:r>
              <a:rPr lang="ru-RU" sz="2200" b="1" kern="0" dirty="0">
                <a:solidFill>
                  <a:srgbClr val="990000"/>
                </a:solidFill>
                <a:latin typeface="Times New Roman"/>
                <a:ea typeface="+mn-ea"/>
                <a:cs typeface="+mn-cs"/>
              </a:rPr>
              <a:t>и использовать в активной речи предлоги в, на, под, за, перед, около, у, из, между;</a:t>
            </a:r>
          </a:p>
          <a:p>
            <a:pPr algn="just" defTabSz="914400">
              <a:spcBef>
                <a:spcPts val="0"/>
              </a:spcBef>
              <a:spcAft>
                <a:spcPts val="600"/>
              </a:spcAft>
              <a:buClr>
                <a:srgbClr val="FA8D3D">
                  <a:lumMod val="50000"/>
                </a:srgbClr>
              </a:buClr>
              <a:buSzPct val="100000"/>
              <a:defRPr/>
            </a:pPr>
            <a:r>
              <a:rPr lang="ru-RU" sz="2200" b="1" kern="0" dirty="0" smtClean="0">
                <a:solidFill>
                  <a:srgbClr val="990000"/>
                </a:solidFill>
                <a:latin typeface="Times New Roman"/>
                <a:ea typeface="+mn-ea"/>
                <a:cs typeface="+mn-cs"/>
              </a:rPr>
              <a:t>• использовать </a:t>
            </a:r>
            <a:r>
              <a:rPr lang="ru-RU" sz="2200" b="1" kern="0" dirty="0">
                <a:solidFill>
                  <a:srgbClr val="990000"/>
                </a:solidFill>
                <a:latin typeface="Times New Roman"/>
                <a:ea typeface="+mn-ea"/>
                <a:cs typeface="+mn-cs"/>
              </a:rPr>
              <a:t>в речи имена существительные и глаголы в единственном и множественном числе;</a:t>
            </a:r>
          </a:p>
          <a:p>
            <a:pPr algn="just" defTabSz="914400">
              <a:spcBef>
                <a:spcPts val="0"/>
              </a:spcBef>
              <a:spcAft>
                <a:spcPts val="600"/>
              </a:spcAft>
              <a:buClr>
                <a:srgbClr val="FA8D3D">
                  <a:lumMod val="50000"/>
                </a:srgbClr>
              </a:buClr>
              <a:buSzPct val="100000"/>
              <a:defRPr/>
            </a:pPr>
            <a:r>
              <a:rPr lang="ru-RU" sz="2200" b="1" kern="0" dirty="0" smtClean="0">
                <a:solidFill>
                  <a:srgbClr val="990000"/>
                </a:solidFill>
                <a:latin typeface="Times New Roman"/>
                <a:ea typeface="+mn-ea"/>
                <a:cs typeface="+mn-cs"/>
              </a:rPr>
              <a:t>• использовать </a:t>
            </a:r>
            <a:r>
              <a:rPr lang="ru-RU" sz="2200" b="1" kern="0" dirty="0">
                <a:solidFill>
                  <a:srgbClr val="990000"/>
                </a:solidFill>
                <a:latin typeface="Times New Roman"/>
                <a:ea typeface="+mn-ea"/>
                <a:cs typeface="+mn-cs"/>
              </a:rPr>
              <a:t>в речи глаголы настоящего и прошедшего времени;</a:t>
            </a:r>
          </a:p>
          <a:p>
            <a:pPr algn="just" defTabSz="914400">
              <a:spcBef>
                <a:spcPts val="0"/>
              </a:spcBef>
              <a:spcAft>
                <a:spcPts val="600"/>
              </a:spcAft>
              <a:buClr>
                <a:srgbClr val="FA8D3D">
                  <a:lumMod val="50000"/>
                </a:srgbClr>
              </a:buClr>
              <a:buSzPct val="100000"/>
              <a:defRPr/>
            </a:pPr>
            <a:r>
              <a:rPr lang="ru-RU" sz="2200" b="1" kern="0" dirty="0" smtClean="0">
                <a:solidFill>
                  <a:srgbClr val="990000"/>
                </a:solidFill>
                <a:latin typeface="Times New Roman"/>
                <a:ea typeface="+mn-ea"/>
                <a:cs typeface="+mn-cs"/>
              </a:rPr>
              <a:t>• строить </a:t>
            </a:r>
            <a:r>
              <a:rPr lang="ru-RU" sz="2200" b="1" kern="0" dirty="0">
                <a:solidFill>
                  <a:srgbClr val="990000"/>
                </a:solidFill>
                <a:latin typeface="Times New Roman"/>
                <a:ea typeface="+mn-ea"/>
                <a:cs typeface="+mn-cs"/>
              </a:rPr>
              <a:t>фразы и рассказы, состоящие из трех-четырех предложений, по картинке;</a:t>
            </a:r>
          </a:p>
          <a:p>
            <a:pPr algn="just" defTabSz="914400">
              <a:spcBef>
                <a:spcPts val="0"/>
              </a:spcBef>
              <a:spcAft>
                <a:spcPts val="600"/>
              </a:spcAft>
              <a:buClr>
                <a:srgbClr val="FA8D3D">
                  <a:lumMod val="50000"/>
                </a:srgbClr>
              </a:buClr>
              <a:buSzPct val="100000"/>
              <a:defRPr/>
            </a:pPr>
            <a:r>
              <a:rPr lang="ru-RU" sz="2200" b="1" kern="0" dirty="0" smtClean="0">
                <a:solidFill>
                  <a:srgbClr val="990000"/>
                </a:solidFill>
                <a:latin typeface="Times New Roman"/>
                <a:ea typeface="+mn-ea"/>
                <a:cs typeface="+mn-cs"/>
              </a:rPr>
              <a:t>• прочитать </a:t>
            </a:r>
            <a:r>
              <a:rPr lang="ru-RU" sz="2200" b="1" kern="0" dirty="0">
                <a:solidFill>
                  <a:srgbClr val="990000"/>
                </a:solidFill>
                <a:latin typeface="Times New Roman"/>
                <a:ea typeface="+mn-ea"/>
                <a:cs typeface="+mn-cs"/>
              </a:rPr>
              <a:t>наизусть 2-3 разученные стихотворения</a:t>
            </a:r>
            <a:r>
              <a:rPr lang="ru-RU" sz="2200" b="1" kern="0" dirty="0" smtClean="0">
                <a:solidFill>
                  <a:srgbClr val="990000"/>
                </a:solidFill>
                <a:latin typeface="Times New Roman"/>
                <a:ea typeface="+mn-ea"/>
                <a:cs typeface="+mn-cs"/>
              </a:rPr>
              <a:t>;</a:t>
            </a:r>
            <a:endParaRPr lang="ru-RU" sz="2200" b="1" kern="0" dirty="0">
              <a:solidFill>
                <a:srgbClr val="990000"/>
              </a:solidFill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98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31800" y="395288"/>
            <a:ext cx="9358313" cy="1077912"/>
          </a:xfrm>
        </p:spPr>
        <p:txBody>
          <a:bodyPr/>
          <a:lstStyle/>
          <a:p>
            <a:r>
              <a:rPr lang="ru-RU" altLang="ru-RU" sz="40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ФГОС ДО</a:t>
            </a:r>
            <a:endParaRPr lang="ru-RU" altLang="ru-RU" sz="4000" smtClean="0">
              <a:solidFill>
                <a:srgbClr val="800000"/>
              </a:solidFill>
            </a:endParaRPr>
          </a:p>
        </p:txBody>
      </p:sp>
      <p:sp>
        <p:nvSpPr>
          <p:cNvPr id="5124" name="Прямоугольник 10"/>
          <p:cNvSpPr>
            <a:spLocks noChangeArrowheads="1"/>
          </p:cNvSpPr>
          <p:nvPr/>
        </p:nvSpPr>
        <p:spPr bwMode="auto">
          <a:xfrm>
            <a:off x="7910513" y="2419350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000" b="1"/>
          </a:p>
        </p:txBody>
      </p:sp>
      <p:sp>
        <p:nvSpPr>
          <p:cNvPr id="5125" name="Прямоугольник 11"/>
          <p:cNvSpPr>
            <a:spLocks noChangeArrowheads="1"/>
          </p:cNvSpPr>
          <p:nvPr/>
        </p:nvSpPr>
        <p:spPr bwMode="auto">
          <a:xfrm>
            <a:off x="7818438" y="4976813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000" b="1"/>
          </a:p>
        </p:txBody>
      </p:sp>
      <p:pic>
        <p:nvPicPr>
          <p:cNvPr id="5126" name="Рисунок 4"/>
          <p:cNvPicPr>
            <a:picLocks noChangeAspect="1"/>
          </p:cNvPicPr>
          <p:nvPr/>
        </p:nvPicPr>
        <p:blipFill>
          <a:blip r:embed="rId2"/>
          <a:srcRect l="70474" t="18500" r="5901" b="47900"/>
          <a:stretch>
            <a:fillRect/>
          </a:stretch>
        </p:blipFill>
        <p:spPr bwMode="auto">
          <a:xfrm>
            <a:off x="791840" y="934244"/>
            <a:ext cx="989013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Прямоугольник 5"/>
          <p:cNvSpPr>
            <a:spLocks noChangeArrowheads="1"/>
          </p:cNvSpPr>
          <p:nvPr/>
        </p:nvSpPr>
        <p:spPr bwMode="auto">
          <a:xfrm>
            <a:off x="0" y="2730500"/>
            <a:ext cx="1008062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«Адаптированная основная </a:t>
            </a:r>
            <a:r>
              <a:rPr lang="ru-RU" altLang="ru-RU" sz="36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</a:t>
            </a:r>
            <a:endParaRPr lang="en-US" altLang="ru-RU" sz="36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36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МДОУ «Детский сад №</a:t>
            </a:r>
            <a:r>
              <a:rPr lang="en-US" altLang="ru-RU" sz="36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140»</a:t>
            </a:r>
            <a:endParaRPr lang="ru-RU" altLang="ru-RU" sz="36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36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разработана на основе Федерального государственного образовательного стандарта дошкольного образования </a:t>
            </a:r>
            <a:endParaRPr lang="en-US" altLang="ru-RU" sz="28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(Приказ Министерства образования и науки Российской Федерации от 17 октября 2013 г. №1155)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0" y="360363"/>
            <a:ext cx="9864725" cy="1077912"/>
          </a:xfrm>
        </p:spPr>
        <p:txBody>
          <a:bodyPr>
            <a:normAutofit fontScale="90000"/>
          </a:bodyPr>
          <a:lstStyle/>
          <a:p>
            <a:r>
              <a:rPr lang="ru-RU" altLang="ru-RU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</a:t>
            </a:r>
            <a:br>
              <a:rPr lang="ru-RU" altLang="ru-RU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«Художественно-эстетическое развитие»</a:t>
            </a:r>
          </a:p>
        </p:txBody>
      </p:sp>
      <p:sp>
        <p:nvSpPr>
          <p:cNvPr id="2355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altLang="ru-RU" dirty="0"/>
          </a:p>
        </p:txBody>
      </p:sp>
      <p:pic>
        <p:nvPicPr>
          <p:cNvPr id="2355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1388" y="1438275"/>
            <a:ext cx="7981950" cy="58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60363" y="323850"/>
            <a:ext cx="9429750" cy="1079500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rgbClr val="99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Дети могут научиться:</a:t>
            </a:r>
            <a:br>
              <a:rPr lang="ru-RU" sz="4800" b="1" dirty="0">
                <a:solidFill>
                  <a:srgbClr val="99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altLang="ru-RU" sz="48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alt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5900" y="1547813"/>
            <a:ext cx="9648825" cy="45397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14400">
              <a:spcBef>
                <a:spcPts val="0"/>
              </a:spcBef>
              <a:spcAft>
                <a:spcPts val="600"/>
              </a:spcAft>
              <a:buClr>
                <a:srgbClr val="FA8D3D">
                  <a:lumMod val="50000"/>
                </a:srgb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2200" kern="0" dirty="0" smtClean="0">
                <a:solidFill>
                  <a:srgbClr val="99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получать </a:t>
            </a:r>
            <a:r>
              <a:rPr lang="ru-RU" sz="2200" kern="0" dirty="0">
                <a:solidFill>
                  <a:srgbClr val="99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удовольствие от рассматривания картин, иллюстраций, предметов декоративно-прикладного искусства, скульптур и архитектурных памятников;</a:t>
            </a:r>
          </a:p>
          <a:p>
            <a:pPr algn="just" defTabSz="914400">
              <a:spcBef>
                <a:spcPts val="0"/>
              </a:spcBef>
              <a:spcAft>
                <a:spcPts val="600"/>
              </a:spcAft>
              <a:buClr>
                <a:srgbClr val="FA8D3D">
                  <a:lumMod val="50000"/>
                </a:srgb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2200" kern="0" dirty="0" smtClean="0">
                <a:solidFill>
                  <a:srgbClr val="99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знавать </a:t>
            </a:r>
            <a:r>
              <a:rPr lang="ru-RU" sz="2200" kern="0" dirty="0">
                <a:solidFill>
                  <a:srgbClr val="99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2-3 знакомые картины известных художников;</a:t>
            </a:r>
          </a:p>
          <a:p>
            <a:pPr algn="just" defTabSz="914400">
              <a:spcBef>
                <a:spcPts val="0"/>
              </a:spcBef>
              <a:spcAft>
                <a:spcPts val="600"/>
              </a:spcAft>
              <a:buClr>
                <a:srgbClr val="FA8D3D">
                  <a:lumMod val="50000"/>
                </a:srgb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2200" kern="0" dirty="0" smtClean="0">
                <a:solidFill>
                  <a:srgbClr val="99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воспринимать </a:t>
            </a:r>
            <a:r>
              <a:rPr lang="ru-RU" sz="2200" kern="0" dirty="0">
                <a:solidFill>
                  <a:srgbClr val="99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выразительность и праздничность предметов народных промыслов (дымковская игрушка, </a:t>
            </a:r>
            <a:r>
              <a:rPr lang="ru-RU" sz="2200" kern="0" dirty="0" err="1">
                <a:solidFill>
                  <a:srgbClr val="99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каргопольская</a:t>
            </a:r>
            <a:r>
              <a:rPr lang="ru-RU" sz="2200" kern="0" dirty="0">
                <a:solidFill>
                  <a:srgbClr val="99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игрушка, хохломская и городецкая роспись) и узнавать их в предметах быта;</a:t>
            </a:r>
          </a:p>
          <a:p>
            <a:pPr algn="just" defTabSz="914400">
              <a:spcBef>
                <a:spcPts val="0"/>
              </a:spcBef>
              <a:spcAft>
                <a:spcPts val="600"/>
              </a:spcAft>
              <a:buClr>
                <a:srgbClr val="FA8D3D">
                  <a:lumMod val="50000"/>
                </a:srgb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2200" kern="0" dirty="0" smtClean="0">
                <a:solidFill>
                  <a:srgbClr val="99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уметь дорисовывать различные декоративные линии, украшая ими знакомые предметы или сюжеты;</a:t>
            </a:r>
            <a:endParaRPr lang="ru-RU" sz="2200" kern="0" dirty="0">
              <a:solidFill>
                <a:srgbClr val="99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just" defTabSz="914400">
              <a:spcBef>
                <a:spcPts val="0"/>
              </a:spcBef>
              <a:spcAft>
                <a:spcPts val="600"/>
              </a:spcAft>
              <a:buClr>
                <a:srgbClr val="FA8D3D">
                  <a:lumMod val="50000"/>
                </a:srgb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2200" kern="0" dirty="0" smtClean="0">
                <a:solidFill>
                  <a:srgbClr val="99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создавать </a:t>
            </a:r>
            <a:r>
              <a:rPr lang="ru-RU" sz="2200" kern="0" dirty="0">
                <a:solidFill>
                  <a:srgbClr val="99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изображения по собственному замыслу, используя знакомые техники и изобразительные средства;</a:t>
            </a:r>
          </a:p>
          <a:p>
            <a:pPr algn="just" defTabSz="914400">
              <a:spcBef>
                <a:spcPts val="0"/>
              </a:spcBef>
              <a:spcAft>
                <a:spcPts val="600"/>
              </a:spcAft>
              <a:buClr>
                <a:srgbClr val="FA8D3D">
                  <a:lumMod val="50000"/>
                </a:srgb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2200" kern="0" dirty="0">
                <a:solidFill>
                  <a:srgbClr val="99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200" kern="0" dirty="0" smtClean="0">
                <a:solidFill>
                  <a:srgbClr val="99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адекватно </a:t>
            </a:r>
            <a:r>
              <a:rPr lang="ru-RU" sz="2200" kern="0" dirty="0">
                <a:solidFill>
                  <a:srgbClr val="99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вести себя при посещении музеев, выставочных залов, театров и выставок.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60363" y="323850"/>
            <a:ext cx="9429750" cy="1079500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rgbClr val="99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Дети могут научиться:</a:t>
            </a:r>
            <a:br>
              <a:rPr lang="ru-RU" sz="4800" b="1" dirty="0">
                <a:solidFill>
                  <a:srgbClr val="99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altLang="ru-RU" sz="48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0825" y="1187549"/>
            <a:ext cx="9648825" cy="49552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14400">
              <a:spcBef>
                <a:spcPts val="0"/>
              </a:spcBef>
              <a:spcAft>
                <a:spcPts val="600"/>
              </a:spcAft>
              <a:buClr>
                <a:srgbClr val="FA8D3D">
                  <a:lumMod val="50000"/>
                </a:srgb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2200" kern="0" dirty="0" smtClean="0">
                <a:solidFill>
                  <a:srgbClr val="99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эмоционально </a:t>
            </a:r>
            <a:r>
              <a:rPr lang="ru-RU" sz="2200" kern="0" dirty="0">
                <a:solidFill>
                  <a:srgbClr val="99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откликаться на содержание знакомых музыкальных произведений;</a:t>
            </a:r>
          </a:p>
          <a:p>
            <a:pPr algn="just" defTabSz="914400">
              <a:spcBef>
                <a:spcPts val="0"/>
              </a:spcBef>
              <a:spcAft>
                <a:spcPts val="600"/>
              </a:spcAft>
              <a:buClr>
                <a:srgbClr val="FA8D3D">
                  <a:lumMod val="50000"/>
                </a:srgb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2200" kern="0" dirty="0" smtClean="0">
                <a:solidFill>
                  <a:srgbClr val="99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различать </a:t>
            </a:r>
            <a:r>
              <a:rPr lang="ru-RU" sz="2200" kern="0" dirty="0">
                <a:solidFill>
                  <a:srgbClr val="99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музыку различных жанров (марш, колыбельная песня, танец, русская плясовая);</a:t>
            </a:r>
          </a:p>
          <a:p>
            <a:pPr algn="just" defTabSz="914400">
              <a:spcBef>
                <a:spcPts val="0"/>
              </a:spcBef>
              <a:spcAft>
                <a:spcPts val="600"/>
              </a:spcAft>
              <a:buClr>
                <a:srgbClr val="FA8D3D">
                  <a:lumMod val="50000"/>
                </a:srgb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2200" kern="0" dirty="0" smtClean="0">
                <a:solidFill>
                  <a:srgbClr val="99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называть </a:t>
            </a:r>
            <a:r>
              <a:rPr lang="ru-RU" sz="2200" kern="0" dirty="0">
                <a:solidFill>
                  <a:srgbClr val="99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музыкальные инструменты и подбирать с помощью взрослого тот или иной инструмент для передачи характера соответствующего сказочного персонажа;</a:t>
            </a:r>
          </a:p>
          <a:p>
            <a:pPr algn="just" defTabSz="914400">
              <a:spcBef>
                <a:spcPts val="0"/>
              </a:spcBef>
              <a:spcAft>
                <a:spcPts val="600"/>
              </a:spcAft>
              <a:buClr>
                <a:srgbClr val="FA8D3D">
                  <a:lumMod val="50000"/>
                </a:srgb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2200" kern="0" dirty="0" smtClean="0">
                <a:solidFill>
                  <a:srgbClr val="99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называть </a:t>
            </a:r>
            <a:r>
              <a:rPr lang="ru-RU" sz="2200" kern="0" dirty="0">
                <a:solidFill>
                  <a:srgbClr val="99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выученные музыкальные произведения;</a:t>
            </a:r>
          </a:p>
          <a:p>
            <a:pPr algn="just" defTabSz="914400">
              <a:spcBef>
                <a:spcPts val="0"/>
              </a:spcBef>
              <a:spcAft>
                <a:spcPts val="600"/>
              </a:spcAft>
              <a:buClr>
                <a:srgbClr val="FA8D3D">
                  <a:lumMod val="50000"/>
                </a:srgb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2200" kern="0" dirty="0" smtClean="0">
                <a:solidFill>
                  <a:srgbClr val="99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выполнять </a:t>
            </a:r>
            <a:r>
              <a:rPr lang="ru-RU" sz="2200" kern="0" dirty="0">
                <a:solidFill>
                  <a:srgbClr val="99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отдельные плясовые движения в паре с партнером - ребенком и взрослым;</a:t>
            </a:r>
          </a:p>
          <a:p>
            <a:pPr algn="just" defTabSz="914400">
              <a:spcBef>
                <a:spcPts val="0"/>
              </a:spcBef>
              <a:spcAft>
                <a:spcPts val="600"/>
              </a:spcAft>
              <a:buClr>
                <a:srgbClr val="FA8D3D">
                  <a:lumMod val="50000"/>
                </a:srgb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2200" kern="0" dirty="0" smtClean="0">
                <a:solidFill>
                  <a:srgbClr val="99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иметь </a:t>
            </a:r>
            <a:r>
              <a:rPr lang="ru-RU" sz="2200" kern="0" dirty="0">
                <a:solidFill>
                  <a:srgbClr val="99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элементарные представления о театре, где артисты или куклы (которых оживляют тоже артисты) могут показать любимую сказку;</a:t>
            </a:r>
          </a:p>
          <a:p>
            <a:pPr algn="just" defTabSz="914400">
              <a:spcBef>
                <a:spcPts val="0"/>
              </a:spcBef>
              <a:spcAft>
                <a:spcPts val="600"/>
              </a:spcAft>
              <a:buClr>
                <a:srgbClr val="FA8D3D">
                  <a:lumMod val="50000"/>
                </a:srgb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2200" kern="0" dirty="0" smtClean="0">
                <a:solidFill>
                  <a:srgbClr val="99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участвовать </a:t>
            </a:r>
            <a:r>
              <a:rPr lang="ru-RU" sz="2200" kern="0" dirty="0">
                <a:solidFill>
                  <a:srgbClr val="99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коллективных театрализованных представлениях.</a:t>
            </a:r>
          </a:p>
        </p:txBody>
      </p:sp>
    </p:spTree>
    <p:extLst>
      <p:ext uri="{BB962C8B-B14F-4D97-AF65-F5344CB8AC3E}">
        <p14:creationId xmlns:p14="http://schemas.microsoft.com/office/powerpoint/2010/main" val="429479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</a:t>
            </a:r>
            <a:br>
              <a:rPr lang="ru-RU" altLang="ru-RU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«Физическое развитие»</a:t>
            </a:r>
          </a:p>
        </p:txBody>
      </p:sp>
      <p:sp>
        <p:nvSpPr>
          <p:cNvPr id="2560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05C023-6000-4D69-9715-8DD589FEE40D}" type="slidenum">
              <a:rPr lang="en-US" altLang="ru-RU"/>
              <a:pPr/>
              <a:t>23</a:t>
            </a:fld>
            <a:endParaRPr lang="en-US" altLang="ru-RU"/>
          </a:p>
        </p:txBody>
      </p:sp>
      <p:pic>
        <p:nvPicPr>
          <p:cNvPr id="2560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2525" y="1331913"/>
            <a:ext cx="7132638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0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altLang="ru-RU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6850" y="1692275"/>
            <a:ext cx="9358313" cy="32162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14400">
              <a:spcBef>
                <a:spcPts val="0"/>
              </a:spcBef>
              <a:spcAft>
                <a:spcPts val="600"/>
              </a:spcAft>
              <a:buClr>
                <a:srgbClr val="760000"/>
              </a:buClr>
              <a:buSzPct val="100000"/>
              <a:defRPr/>
            </a:pPr>
            <a:r>
              <a:rPr lang="ru-RU" sz="2200" kern="0" dirty="0" smtClean="0">
                <a:solidFill>
                  <a:srgbClr val="99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В </a:t>
            </a:r>
            <a:r>
              <a:rPr lang="ru-RU" sz="2200" kern="0" dirty="0">
                <a:solidFill>
                  <a:srgbClr val="99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данной области АООП рассматриваются условия, необходимые для защиты, сохранения и укрепления здоровья ребенка, определяются задачи формирования предпосылок и конкретных способов здорового образа жизни ребенка и членов его семьи.</a:t>
            </a:r>
          </a:p>
          <a:p>
            <a:pPr marL="342900" indent="-342900" algn="just" defTabSz="914400">
              <a:spcBef>
                <a:spcPts val="0"/>
              </a:spcBef>
              <a:spcAft>
                <a:spcPts val="600"/>
              </a:spcAft>
              <a:buClr>
                <a:srgbClr val="76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2200" kern="0" dirty="0">
                <a:solidFill>
                  <a:srgbClr val="99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Основные направления работы по физическому воспитанию: метание, построение, ходьба, бег, ползание, лазание, </a:t>
            </a:r>
            <a:r>
              <a:rPr lang="ru-RU" sz="2200" kern="0" dirty="0" err="1">
                <a:solidFill>
                  <a:srgbClr val="99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перелазание</a:t>
            </a:r>
            <a:r>
              <a:rPr lang="ru-RU" sz="2200" kern="0" dirty="0">
                <a:solidFill>
                  <a:srgbClr val="99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прыжки, общеразвивающие упражнения (упражнения без предметов, упражнения с предметами, упражнения, направленные на формирование правильной осанки, упражнения для развития равновесия, подвижные игры).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079872" y="84416"/>
            <a:ext cx="9358312" cy="1077912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Вариативные </a:t>
            </a:r>
            <a:r>
              <a:rPr lang="ru-RU" alt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часть программы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7784" y="1259557"/>
            <a:ext cx="865576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ru-RU" sz="2200" b="1" dirty="0">
                <a:solidFill>
                  <a:srgbClr val="8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Рисование </a:t>
            </a:r>
            <a:r>
              <a:rPr lang="ru-RU" sz="2200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песком один </a:t>
            </a:r>
            <a:r>
              <a:rPr lang="ru-RU" sz="2200" dirty="0">
                <a:solidFill>
                  <a:srgbClr val="8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из нетрадиционных способов рисования. Существует множество достоинств этой техники:</a:t>
            </a:r>
          </a:p>
          <a:p>
            <a:pPr marL="457200" algn="just">
              <a:spcAft>
                <a:spcPts val="0"/>
              </a:spcAft>
            </a:pPr>
            <a:r>
              <a:rPr lang="ru-RU" sz="2200" dirty="0">
                <a:solidFill>
                  <a:srgbClr val="8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•	</a:t>
            </a:r>
            <a:r>
              <a:rPr lang="ru-RU" sz="2200" dirty="0" smtClean="0">
                <a:solidFill>
                  <a:srgbClr val="8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песок </a:t>
            </a:r>
            <a:r>
              <a:rPr lang="ru-RU" sz="2200" dirty="0">
                <a:solidFill>
                  <a:srgbClr val="8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— это природный материал, обладающий собственной </a:t>
            </a:r>
            <a:r>
              <a:rPr lang="ru-RU" sz="2200" dirty="0" smtClean="0">
                <a:solidFill>
                  <a:srgbClr val="8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энергетикой.</a:t>
            </a:r>
            <a:endParaRPr lang="ru-RU" sz="2200" dirty="0">
              <a:solidFill>
                <a:srgbClr val="800000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sz="2200" dirty="0">
                <a:solidFill>
                  <a:srgbClr val="8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•	</a:t>
            </a:r>
            <a:r>
              <a:rPr lang="ru-RU" sz="2200" dirty="0" smtClean="0">
                <a:solidFill>
                  <a:srgbClr val="8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создание </a:t>
            </a:r>
            <a:r>
              <a:rPr lang="ru-RU" sz="2200" dirty="0">
                <a:solidFill>
                  <a:srgbClr val="8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песочных композиций, рисунков на песке «свободно от ошибок</a:t>
            </a:r>
            <a:r>
              <a:rPr lang="ru-RU" sz="2200" dirty="0" smtClean="0">
                <a:solidFill>
                  <a:srgbClr val="8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»;</a:t>
            </a:r>
            <a:endParaRPr lang="ru-RU" sz="2200" dirty="0">
              <a:solidFill>
                <a:srgbClr val="800000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sz="2200" dirty="0">
                <a:solidFill>
                  <a:srgbClr val="8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•	</a:t>
            </a:r>
            <a:r>
              <a:rPr lang="ru-RU" sz="2200" dirty="0" smtClean="0">
                <a:solidFill>
                  <a:srgbClr val="8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рисование </a:t>
            </a:r>
            <a:r>
              <a:rPr lang="ru-RU" sz="2200" dirty="0">
                <a:solidFill>
                  <a:srgbClr val="8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песком способствует развитию мелкой моторики, способствует релаксации, развитию межполушарных связей (рисование одновременно двумя руками);</a:t>
            </a:r>
          </a:p>
          <a:p>
            <a:pPr marL="457200" algn="just">
              <a:spcAft>
                <a:spcPts val="0"/>
              </a:spcAft>
            </a:pPr>
            <a:r>
              <a:rPr lang="ru-RU" sz="2200" b="1" dirty="0" err="1" smtClean="0">
                <a:solidFill>
                  <a:srgbClr val="8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Иппотерапия</a:t>
            </a:r>
            <a:r>
              <a:rPr lang="ru-RU" sz="2200" dirty="0" smtClean="0">
                <a:solidFill>
                  <a:srgbClr val="8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8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— это интеграция лечебной физкультуры и познавательного развития воспитанников, где в качестве инструмента выступает лошадь. </a:t>
            </a:r>
            <a:endParaRPr lang="en-US" sz="2200" dirty="0" smtClean="0">
              <a:solidFill>
                <a:srgbClr val="800000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sz="2200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Цель </a:t>
            </a:r>
            <a:r>
              <a:rPr lang="ru-RU" sz="2200" b="1" dirty="0">
                <a:solidFill>
                  <a:srgbClr val="8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программы</a:t>
            </a:r>
            <a:r>
              <a:rPr lang="ru-RU" sz="2200" dirty="0">
                <a:solidFill>
                  <a:srgbClr val="8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: содействие формированию и развитию личности </a:t>
            </a:r>
            <a:r>
              <a:rPr lang="ru-RU" sz="2200" dirty="0" smtClean="0">
                <a:solidFill>
                  <a:srgbClr val="8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ребенка. </a:t>
            </a:r>
            <a:r>
              <a:rPr lang="ru-RU" sz="2200" dirty="0">
                <a:solidFill>
                  <a:srgbClr val="8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Создание условий для формирования и развития у детей качеств, необходимых для познавательного развития, адаптации и социализации.</a:t>
            </a:r>
          </a:p>
          <a:p>
            <a:pPr marL="457200" algn="just">
              <a:spcAft>
                <a:spcPts val="0"/>
              </a:spcAft>
            </a:pPr>
            <a:endParaRPr lang="ru-RU" sz="4000" dirty="0">
              <a:solidFill>
                <a:srgbClr val="800000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>
          <a:xfrm>
            <a:off x="2087984" y="323453"/>
            <a:ext cx="7244449" cy="1156587"/>
          </a:xfrm>
        </p:spPr>
        <p:txBody>
          <a:bodyPr>
            <a:normAutofit fontScale="90000"/>
          </a:bodyPr>
          <a:lstStyle/>
          <a:p>
            <a:pPr eaLnBrk="1"/>
            <a:r>
              <a:rPr lang="ru-RU" altLang="ru-RU" sz="5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29699" name="Объект 1"/>
          <p:cNvSpPr>
            <a:spLocks noGrp="1" noChangeArrowheads="1"/>
          </p:cNvSpPr>
          <p:nvPr>
            <p:ph idx="1"/>
          </p:nvPr>
        </p:nvSpPr>
        <p:spPr>
          <a:xfrm>
            <a:off x="141289" y="1403573"/>
            <a:ext cx="9363520" cy="2773610"/>
          </a:xfrm>
        </p:spPr>
        <p:txBody>
          <a:bodyPr/>
          <a:lstStyle/>
          <a:p>
            <a:endParaRPr lang="ru-RU" altLang="ru-RU" dirty="0" smtClean="0"/>
          </a:p>
          <a:p>
            <a:r>
              <a:rPr lang="ru-RU" alt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endParaRPr lang="ru-RU" alt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Прямоугольник 5"/>
          <p:cNvSpPr>
            <a:spLocks noChangeArrowheads="1"/>
          </p:cNvSpPr>
          <p:nvPr/>
        </p:nvSpPr>
        <p:spPr bwMode="auto">
          <a:xfrm>
            <a:off x="150233" y="2481485"/>
            <a:ext cx="95773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МЫ ВСЕГДА ГОТОВЫ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К СОТРУДНИЧЕСТВУ!</a:t>
            </a:r>
            <a:endParaRPr lang="ru-RU" altLang="ru-RU" sz="32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 о ДОУ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768" y="1619597"/>
            <a:ext cx="9718352" cy="4131687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2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</a:t>
            </a:r>
            <a:r>
              <a:rPr lang="ru-RU" sz="2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бюджетного учреждения - муниципальное </a:t>
            </a:r>
            <a:r>
              <a:rPr lang="ru-RU" sz="22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</a:t>
            </a:r>
            <a:r>
              <a:rPr lang="ru-RU" sz="2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«Детский сад №140». Официальное сокращенное наименование бюджетного учреждения МДОУ д/с №140</a:t>
            </a:r>
          </a:p>
          <a:p>
            <a:pPr algn="just"/>
            <a:r>
              <a:rPr lang="ru-RU" sz="2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- дошкольное образовательное учреждение.</a:t>
            </a:r>
          </a:p>
          <a:p>
            <a:pPr algn="just"/>
            <a:r>
              <a:rPr lang="ru-RU" sz="2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- детский сад.</a:t>
            </a:r>
          </a:p>
          <a:p>
            <a:pPr algn="just"/>
            <a:r>
              <a:rPr lang="ru-RU" sz="2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нахождения учреждения: г. Ярославль, пр. </a:t>
            </a:r>
            <a:r>
              <a:rPr lang="ru-RU" sz="2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Доброхотова</a:t>
            </a:r>
            <a:r>
              <a:rPr lang="ru-RU" sz="2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д.18</a:t>
            </a:r>
          </a:p>
          <a:p>
            <a:pPr algn="just"/>
            <a:r>
              <a:rPr lang="ru-RU" sz="2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 140» находится в отдельно стоящем двухэтажном здании.</a:t>
            </a:r>
          </a:p>
          <a:p>
            <a:pPr algn="just"/>
            <a:r>
              <a:rPr lang="ru-RU" sz="2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Территориальное расположение - Заволжский район г. Ярославля.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80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60363" y="466725"/>
            <a:ext cx="9369425" cy="93980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Информационная справка о ДОУ</a:t>
            </a:r>
            <a:r>
              <a:rPr lang="ru-RU" alt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b="1" i="1" dirty="0" smtClean="0">
              <a:solidFill>
                <a:srgbClr val="8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9172" y="1406525"/>
            <a:ext cx="9791700" cy="4502983"/>
          </a:xfrm>
          <a:prstGeom prst="rect">
            <a:avLst/>
          </a:prstGeom>
        </p:spPr>
        <p:txBody>
          <a:bodyPr lIns="100794" tIns="50397" rIns="100794" bIns="50397">
            <a:spAutoFit/>
          </a:bodyPr>
          <a:lstStyle>
            <a:lvl1pPr defTabSz="377825">
              <a:defRPr sz="4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377825">
              <a:defRPr sz="4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377825">
              <a:defRPr sz="4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377825">
              <a:defRPr sz="4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377825">
              <a:defRPr sz="4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3778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3778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3778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37782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indent="360000" algn="just">
              <a:defRPr/>
            </a:pPr>
            <a:r>
              <a:rPr lang="ru-RU" altLang="ru-RU" sz="2200" b="1" dirty="0">
                <a:solidFill>
                  <a:srgbClr val="990000"/>
                </a:solidFill>
                <a:latin typeface="Times New Roman" panose="02020603050405020304" pitchFamily="18" charset="0"/>
                <a:ea typeface="Fedra Sans Pro Light"/>
                <a:cs typeface="Times New Roman" panose="02020603050405020304" pitchFamily="18" charset="0"/>
              </a:rPr>
              <a:t>МДОУ «Детский сад № 140» посещает 178 детей.</a:t>
            </a:r>
          </a:p>
          <a:p>
            <a:pPr indent="360000" algn="just">
              <a:defRPr/>
            </a:pPr>
            <a:endParaRPr lang="ru-RU" altLang="ru-RU" sz="2200" b="1" dirty="0" smtClean="0">
              <a:solidFill>
                <a:srgbClr val="990033"/>
              </a:solidFill>
              <a:latin typeface="Times New Roman" panose="02020603050405020304" pitchFamily="18" charset="0"/>
              <a:ea typeface="Fedra Sans Pro Light"/>
              <a:cs typeface="Times New Roman" panose="02020603050405020304" pitchFamily="18" charset="0"/>
            </a:endParaRPr>
          </a:p>
          <a:p>
            <a:pPr indent="360000" algn="just">
              <a:defRPr/>
            </a:pPr>
            <a:endParaRPr lang="ru-RU" altLang="ru-RU" sz="2200" b="1" dirty="0" smtClean="0">
              <a:solidFill>
                <a:srgbClr val="990000"/>
              </a:solidFill>
              <a:latin typeface="Times New Roman" panose="02020603050405020304" pitchFamily="18" charset="0"/>
              <a:ea typeface="Fedra Sans Pro Light"/>
              <a:cs typeface="Times New Roman" panose="02020603050405020304" pitchFamily="18" charset="0"/>
            </a:endParaRPr>
          </a:p>
          <a:p>
            <a:pPr indent="360000" algn="just">
              <a:defRPr/>
            </a:pPr>
            <a:r>
              <a:rPr lang="ru-RU" altLang="ru-RU" sz="22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Fedra Sans Pro Light"/>
                <a:cs typeface="Times New Roman" panose="02020603050405020304" pitchFamily="18" charset="0"/>
              </a:rPr>
              <a:t>В образовательной организации  функционирует 11 групп: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altLang="ru-RU" sz="22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Fedra Sans Pro Light"/>
                <a:cs typeface="Times New Roman" panose="02020603050405020304" pitchFamily="18" charset="0"/>
              </a:rPr>
              <a:t>6 групп для</a:t>
            </a:r>
            <a:r>
              <a:rPr lang="ru-RU" altLang="ru-RU" sz="2200" dirty="0" smtClean="0">
                <a:solidFill>
                  <a:srgbClr val="990000"/>
                </a:solidFill>
                <a:latin typeface="Times New Roman" panose="02020603050405020304" pitchFamily="18" charset="0"/>
                <a:ea typeface="Fedra Sans Pro Light"/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solidFill>
                  <a:srgbClr val="990000"/>
                </a:solidFill>
                <a:latin typeface="Times New Roman" panose="02020603050405020304" pitchFamily="18" charset="0"/>
                <a:ea typeface="Fedra Sans Pro Light"/>
                <a:cs typeface="Times New Roman" panose="02020603050405020304" pitchFamily="18" charset="0"/>
              </a:rPr>
              <a:t>детей </a:t>
            </a:r>
            <a:r>
              <a:rPr lang="ru-RU" altLang="ru-RU" sz="2200" i="1" dirty="0">
                <a:solidFill>
                  <a:srgbClr val="990000"/>
                </a:solidFill>
                <a:latin typeface="Times New Roman" panose="02020603050405020304" pitchFamily="18" charset="0"/>
                <a:ea typeface="Fedra Sans Pro Light"/>
                <a:cs typeface="Times New Roman" panose="02020603050405020304" pitchFamily="18" charset="0"/>
              </a:rPr>
              <a:t>с тяжелыми нарушениями </a:t>
            </a:r>
            <a:r>
              <a:rPr lang="ru-RU" altLang="ru-RU" sz="2200" i="1" dirty="0" smtClean="0">
                <a:solidFill>
                  <a:srgbClr val="990000"/>
                </a:solidFill>
                <a:latin typeface="Times New Roman" panose="02020603050405020304" pitchFamily="18" charset="0"/>
                <a:ea typeface="Fedra Sans Pro Light"/>
                <a:cs typeface="Times New Roman" panose="02020603050405020304" pitchFamily="18" charset="0"/>
              </a:rPr>
              <a:t>речи.</a:t>
            </a:r>
            <a:endParaRPr lang="ru-RU" altLang="ru-RU" sz="2200" dirty="0" smtClean="0">
              <a:solidFill>
                <a:srgbClr val="990000"/>
              </a:solidFill>
              <a:latin typeface="Times New Roman" panose="02020603050405020304" pitchFamily="18" charset="0"/>
              <a:ea typeface="Fedra Sans Pro Light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altLang="ru-RU" sz="22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Fedra Sans Pro Light"/>
                <a:cs typeface="Times New Roman" panose="02020603050405020304" pitchFamily="18" charset="0"/>
              </a:rPr>
              <a:t>4 группы для </a:t>
            </a:r>
            <a:r>
              <a:rPr lang="ru-RU" altLang="ru-RU" sz="2200" dirty="0" smtClean="0">
                <a:solidFill>
                  <a:srgbClr val="990000"/>
                </a:solidFill>
                <a:latin typeface="Times New Roman" panose="02020603050405020304" pitchFamily="18" charset="0"/>
                <a:ea typeface="Fedra Sans Pro Light"/>
                <a:cs typeface="Times New Roman" panose="02020603050405020304" pitchFamily="18" charset="0"/>
              </a:rPr>
              <a:t>детей </a:t>
            </a:r>
            <a:r>
              <a:rPr lang="ru-RU" altLang="ru-RU" sz="2200" i="1" dirty="0">
                <a:solidFill>
                  <a:srgbClr val="990000"/>
                </a:solidFill>
                <a:latin typeface="Times New Roman" panose="02020603050405020304" pitchFamily="18" charset="0"/>
                <a:ea typeface="Fedra Sans Pro Light"/>
                <a:cs typeface="Times New Roman" panose="02020603050405020304" pitchFamily="18" charset="0"/>
              </a:rPr>
              <a:t>с </a:t>
            </a:r>
            <a:r>
              <a:rPr lang="ru-RU" altLang="ru-RU" sz="2200" i="1" dirty="0" smtClean="0">
                <a:solidFill>
                  <a:srgbClr val="990000"/>
                </a:solidFill>
                <a:latin typeface="Times New Roman" panose="02020603050405020304" pitchFamily="18" charset="0"/>
                <a:ea typeface="Fedra Sans Pro Light"/>
                <a:cs typeface="Times New Roman" panose="02020603050405020304" pitchFamily="18" charset="0"/>
              </a:rPr>
              <a:t>задержкой </a:t>
            </a:r>
            <a:r>
              <a:rPr lang="ru-RU" altLang="ru-RU" sz="2200" i="1" dirty="0">
                <a:solidFill>
                  <a:srgbClr val="990000"/>
                </a:solidFill>
                <a:latin typeface="Times New Roman" panose="02020603050405020304" pitchFamily="18" charset="0"/>
                <a:ea typeface="Fedra Sans Pro Light"/>
                <a:cs typeface="Times New Roman" panose="02020603050405020304" pitchFamily="18" charset="0"/>
              </a:rPr>
              <a:t>психического развития.</a:t>
            </a:r>
            <a:endParaRPr lang="ru-RU" altLang="ru-RU" sz="2200" dirty="0">
              <a:solidFill>
                <a:srgbClr val="990000"/>
              </a:solidFill>
              <a:latin typeface="Times New Roman" panose="02020603050405020304" pitchFamily="18" charset="0"/>
              <a:ea typeface="Fedra Sans Pro Light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altLang="ru-RU" sz="22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Fedra Sans Pro Light"/>
                <a:cs typeface="Times New Roman" panose="02020603050405020304" pitchFamily="18" charset="0"/>
              </a:rPr>
              <a:t>1 группа </a:t>
            </a:r>
            <a:r>
              <a:rPr lang="ru-RU" altLang="ru-RU" sz="2200" dirty="0" smtClean="0">
                <a:solidFill>
                  <a:srgbClr val="990000"/>
                </a:solidFill>
                <a:latin typeface="Times New Roman" panose="02020603050405020304" pitchFamily="18" charset="0"/>
                <a:ea typeface="Fedra Sans Pro Light"/>
                <a:cs typeface="Times New Roman" panose="02020603050405020304" pitchFamily="18" charset="0"/>
              </a:rPr>
              <a:t>для детей </a:t>
            </a:r>
            <a:r>
              <a:rPr lang="ru-RU" altLang="ru-RU" sz="2200" i="1" dirty="0" smtClean="0">
                <a:solidFill>
                  <a:srgbClr val="990000"/>
                </a:solidFill>
                <a:latin typeface="Times New Roman" panose="02020603050405020304" pitchFamily="18" charset="0"/>
                <a:ea typeface="Fedra Sans Pro Light"/>
                <a:cs typeface="Times New Roman" panose="02020603050405020304" pitchFamily="18" charset="0"/>
              </a:rPr>
              <a:t>с интеллектуальными нарушениями</a:t>
            </a:r>
            <a:endParaRPr lang="ru-RU" altLang="ru-RU" sz="2200" b="1" i="1" dirty="0" smtClean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Fedra Sans Pro Light"/>
              <a:cs typeface="Times New Roman" panose="02020603050405020304" pitchFamily="18" charset="0"/>
            </a:endParaRPr>
          </a:p>
          <a:p>
            <a:pPr indent="360000" algn="just">
              <a:defRPr/>
            </a:pPr>
            <a:r>
              <a:rPr lang="ru-RU" altLang="ru-RU" sz="22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Fedra Sans Pro Light"/>
                <a:cs typeface="Times New Roman" panose="02020603050405020304" pitchFamily="18" charset="0"/>
              </a:rPr>
              <a:t>Программа реализуется по следующим образовательным областям</a:t>
            </a:r>
          </a:p>
          <a:p>
            <a:r>
              <a:rPr lang="ru-RU" altLang="ru-RU" sz="2200" dirty="0" smtClean="0">
                <a:solidFill>
                  <a:srgbClr val="990000"/>
                </a:solidFill>
                <a:latin typeface="Times New Roman" panose="02020603050405020304" pitchFamily="18" charset="0"/>
                <a:ea typeface="Fedra Sans Pro Light"/>
                <a:cs typeface="Times New Roman" panose="02020603050405020304" pitchFamily="18" charset="0"/>
              </a:rPr>
              <a:t>-   </a:t>
            </a:r>
            <a:r>
              <a:rPr lang="ru-RU" sz="22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</a:t>
            </a:r>
            <a:r>
              <a:rPr lang="ru-RU" sz="22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развитие,</a:t>
            </a:r>
          </a:p>
          <a:p>
            <a:r>
              <a:rPr lang="ru-RU" sz="22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социально-коммуникативное </a:t>
            </a:r>
            <a:r>
              <a:rPr lang="ru-RU" sz="22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развитие,</a:t>
            </a:r>
          </a:p>
          <a:p>
            <a:r>
              <a:rPr lang="ru-RU" sz="22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познавательное развитие,</a:t>
            </a:r>
          </a:p>
          <a:p>
            <a:r>
              <a:rPr lang="ru-RU" sz="22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речевое развитие,</a:t>
            </a:r>
          </a:p>
          <a:p>
            <a:r>
              <a:rPr lang="ru-RU" sz="22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художественно-эстетическое развитие.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47700" y="466725"/>
            <a:ext cx="8742363" cy="825500"/>
          </a:xfrm>
        </p:spPr>
        <p:txBody>
          <a:bodyPr/>
          <a:lstStyle/>
          <a:p>
            <a:r>
              <a:rPr lang="ru-RU" altLang="ru-RU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ЦЕЛЬ ПРОГРАММЫ</a:t>
            </a:r>
            <a:endParaRPr lang="ru-RU" altLang="ru-RU" sz="2400" b="1" i="1" smtClean="0">
              <a:solidFill>
                <a:srgbClr val="800000"/>
              </a:solidFill>
            </a:endParaRPr>
          </a:p>
        </p:txBody>
      </p:sp>
      <p:sp>
        <p:nvSpPr>
          <p:cNvPr id="8195" name="Прямоугольник 1"/>
          <p:cNvSpPr>
            <a:spLocks noChangeArrowheads="1"/>
          </p:cNvSpPr>
          <p:nvPr/>
        </p:nvSpPr>
        <p:spPr bwMode="auto">
          <a:xfrm>
            <a:off x="287338" y="1835150"/>
            <a:ext cx="9483725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34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всестороннего развития личности, деятельности детей с нарушением интеллекта разного возраста, формирование способов и приемов взаимодействия этих детей с миром людей и окружающим их предметным миром</a:t>
            </a:r>
            <a:r>
              <a:rPr lang="ru-RU" altLang="ru-RU" sz="34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34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31800" y="466725"/>
            <a:ext cx="9217025" cy="936625"/>
          </a:xfrm>
        </p:spPr>
        <p:txBody>
          <a:bodyPr/>
          <a:lstStyle/>
          <a:p>
            <a:r>
              <a:rPr lang="ru-RU" altLang="ru-RU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ЗАДАЧИ ПРОГРАММЫ</a:t>
            </a:r>
            <a:endParaRPr lang="ru-RU" altLang="ru-RU" sz="2400" b="1" i="1" smtClean="0">
              <a:solidFill>
                <a:srgbClr val="800000"/>
              </a:solidFill>
            </a:endParaRPr>
          </a:p>
        </p:txBody>
      </p: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144462" y="2339677"/>
            <a:ext cx="97917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2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условий для полноценного проживания ребенком дошкольного детства, формирование положительных личностных качеств, развитие психических и физических качеств в соответствии с возрастными и индивидуальными особенностями, подготовка к жизни в современном обществе, формирование предпосылок к учебной деятельности и самостоятельности в быту, обеспечение безопасности жизнедеятельности ребенка.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31800" y="466725"/>
            <a:ext cx="9361488" cy="1008063"/>
          </a:xfrm>
        </p:spPr>
        <p:txBody>
          <a:bodyPr>
            <a:normAutofit fontScale="90000"/>
          </a:bodyPr>
          <a:lstStyle/>
          <a:p>
            <a:r>
              <a:rPr lang="ru-RU" altLang="ru-RU" sz="36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УЧАСТНИКИ </a:t>
            </a:r>
            <a:br>
              <a:rPr lang="ru-RU" altLang="ru-RU" sz="36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РЕАЛИЗАЦИИ  ПРОГРАММЫ</a:t>
            </a:r>
            <a:endParaRPr lang="ru-RU" altLang="ru-RU" sz="3600" b="1" i="1" smtClean="0">
              <a:solidFill>
                <a:srgbClr val="800000"/>
              </a:solidFill>
            </a:endParaRPr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131236" y="2123653"/>
            <a:ext cx="998061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4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defRPr sz="44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defRPr sz="44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defRPr sz="44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defRPr sz="44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Ø"/>
              <a:defRPr/>
            </a:pPr>
            <a:r>
              <a:rPr lang="ru-RU" altLang="ru-RU" sz="40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дошкольного возраста</a:t>
            </a:r>
          </a:p>
          <a:p>
            <a:pPr marL="685800" indent="-685800">
              <a:buFont typeface="Wingdings" panose="05000000000000000000" pitchFamily="2" charset="2"/>
              <a:buChar char="Ø"/>
              <a:defRPr/>
            </a:pPr>
            <a:r>
              <a:rPr lang="ru-RU" altLang="ru-RU" sz="40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</a:t>
            </a:r>
          </a:p>
          <a:p>
            <a:pPr marL="685800" indent="-685800">
              <a:buFont typeface="Wingdings" panose="05000000000000000000" pitchFamily="2" charset="2"/>
              <a:buChar char="Ø"/>
              <a:defRPr/>
            </a:pPr>
            <a:r>
              <a:rPr lang="ru-RU" altLang="ru-RU" sz="40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родители (законные представители).</a:t>
            </a:r>
          </a:p>
          <a:p>
            <a:pPr>
              <a:buFontTx/>
              <a:buChar char="-"/>
              <a:defRPr/>
            </a:pPr>
            <a:endParaRPr lang="ru-RU" altLang="ru-RU" sz="4000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defRPr/>
            </a:pPr>
            <a:r>
              <a:rPr lang="ru-RU" altLang="ru-RU" sz="40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реализуется на государственном языке Российской Федерации.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007864" y="395461"/>
            <a:ext cx="7244449" cy="1156587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br>
              <a:rPr lang="ru-RU" alt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основной образовательной программы ДОУ</a:t>
            </a:r>
          </a:p>
        </p:txBody>
      </p:sp>
      <p:sp>
        <p:nvSpPr>
          <p:cNvPr id="11267" name="Объект 2"/>
          <p:cNvSpPr>
            <a:spLocks noGrp="1" noChangeArrowheads="1"/>
          </p:cNvSpPr>
          <p:nvPr>
            <p:ph idx="1"/>
          </p:nvPr>
        </p:nvSpPr>
        <p:spPr>
          <a:xfrm>
            <a:off x="444088" y="1979637"/>
            <a:ext cx="9648825" cy="5184775"/>
          </a:xfrm>
        </p:spPr>
        <p:txBody>
          <a:bodyPr/>
          <a:lstStyle/>
          <a:p>
            <a:pPr marL="0">
              <a:spcBef>
                <a:spcPts val="0"/>
              </a:spcBef>
              <a:buClr>
                <a:srgbClr val="760000"/>
              </a:buClr>
              <a:defRPr/>
            </a:pPr>
            <a:r>
              <a:rPr lang="ru-RU" altLang="ru-RU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Программа включает  три основных раздела: </a:t>
            </a:r>
          </a:p>
          <a:p>
            <a:pPr marL="571500" lvl="1" indent="-571500">
              <a:spcBef>
                <a:spcPts val="0"/>
              </a:spcBef>
              <a:buClr>
                <a:srgbClr val="7600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32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altLang="ru-RU" sz="3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елевой</a:t>
            </a:r>
          </a:p>
          <a:p>
            <a:pPr marL="571500" lvl="1" indent="-571500">
              <a:spcBef>
                <a:spcPts val="0"/>
              </a:spcBef>
              <a:buClr>
                <a:srgbClr val="7600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32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содержательный</a:t>
            </a:r>
          </a:p>
          <a:p>
            <a:pPr marL="571500" lvl="1" indent="-571500">
              <a:spcBef>
                <a:spcPts val="0"/>
              </a:spcBef>
              <a:buClr>
                <a:srgbClr val="7600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32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организационный.</a:t>
            </a:r>
            <a:endParaRPr lang="ru-RU" altLang="ru-RU" sz="32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altLang="ru-RU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 каждом из них отражается</a:t>
            </a:r>
            <a:r>
              <a:rPr lang="ru-RU" alt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altLang="ru-RU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бязательная </a:t>
            </a:r>
            <a:r>
              <a:rPr lang="ru-RU" altLang="ru-RU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ru-RU" altLang="ru-RU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altLang="ru-RU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асть</a:t>
            </a:r>
            <a:r>
              <a:rPr lang="ru-RU" altLang="ru-RU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формируемая участниками образовательных отношений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719832" y="1683"/>
            <a:ext cx="7244449" cy="1156587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Принципы построения Программы </a:t>
            </a:r>
          </a:p>
        </p:txBody>
      </p:sp>
      <p:sp>
        <p:nvSpPr>
          <p:cNvPr id="11267" name="Объект 2"/>
          <p:cNvSpPr>
            <a:spLocks noGrp="1" noChangeArrowheads="1"/>
          </p:cNvSpPr>
          <p:nvPr>
            <p:ph idx="1"/>
          </p:nvPr>
        </p:nvSpPr>
        <p:spPr>
          <a:xfrm>
            <a:off x="287537" y="901645"/>
            <a:ext cx="9793088" cy="5904656"/>
          </a:xfrm>
        </p:spPr>
        <p:txBody>
          <a:bodyPr/>
          <a:lstStyle/>
          <a:p>
            <a:pPr marL="0" algn="just" defTabSz="91440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60000"/>
              </a:buClr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учет возрастных возможностей ребенка к обучению, принцип единства диагностики и коррекции отклонений в развитии;</a:t>
            </a:r>
          </a:p>
          <a:p>
            <a:pPr marL="0" algn="just" defTabSz="91440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60000"/>
              </a:buClr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•	принцип учета вида, структуры и характера нарушений (первичного нарушения и вторичных отклонений в развитии);</a:t>
            </a:r>
          </a:p>
          <a:p>
            <a:pPr marL="0" algn="just" defTabSz="91440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60000"/>
              </a:buClr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•	генетический принцип, ориентированный на общие возрастные закономерности развития с поправкой на специфику степени выраженности нарушения при разворачивании этого развития, когда психика чрезвычайно чувствительна даже к незначительным внешним воздействиям;</a:t>
            </a:r>
          </a:p>
          <a:p>
            <a:pPr marL="0" algn="just" defTabSz="91440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60000"/>
              </a:buClr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•	принцип коррекции и компенсации (коррекционная направленность на формирование компенсаторных механизмов);</a:t>
            </a:r>
          </a:p>
          <a:p>
            <a:pPr marL="0" algn="just" defTabSz="91440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60000"/>
              </a:buClr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•	направленность на учет соотношения «актуального уровня развития» ребенка и его «зоны ближайшего развития».</a:t>
            </a:r>
          </a:p>
          <a:p>
            <a:pPr marL="0">
              <a:spcBef>
                <a:spcPts val="0"/>
              </a:spcBef>
              <a:buClr>
                <a:srgbClr val="760000"/>
              </a:buClr>
              <a:defRPr/>
            </a:pPr>
            <a:endParaRPr lang="ru-RU" altLang="ru-RU" sz="40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17163</TotalTime>
  <Words>914</Words>
  <Application>Microsoft Office PowerPoint</Application>
  <PresentationFormat>Произвольный</PresentationFormat>
  <Paragraphs>137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Arial Unicode MS</vt:lpstr>
      <vt:lpstr>Courier New</vt:lpstr>
      <vt:lpstr>Fedra Sans Pro Light</vt:lpstr>
      <vt:lpstr>Gill Sans MT</vt:lpstr>
      <vt:lpstr>Times New Roman</vt:lpstr>
      <vt:lpstr>Wingdings</vt:lpstr>
      <vt:lpstr>Wingdings 3</vt:lpstr>
      <vt:lpstr>Gallery</vt:lpstr>
      <vt:lpstr>Департамент образования мэрии города Ярославля Муниципальное дошкольное образовательное учреждение «Детский сад № 140»</vt:lpstr>
      <vt:lpstr>ФГОС ДО</vt:lpstr>
      <vt:lpstr>Общие сведения о ДОУ</vt:lpstr>
      <vt:lpstr>Информационная справка о ДОУ </vt:lpstr>
      <vt:lpstr>ЦЕЛЬ ПРОГРАММЫ</vt:lpstr>
      <vt:lpstr>ЗАДАЧИ ПРОГРАММЫ</vt:lpstr>
      <vt:lpstr>УЧАСТНИКИ  РЕАЛИЗАЦИИ  ПРОГРАММЫ</vt:lpstr>
      <vt:lpstr>Структура  основной образовательной программы ДОУ</vt:lpstr>
      <vt:lpstr>Принципы построения Программы </vt:lpstr>
      <vt:lpstr>Образовательные области  </vt:lpstr>
      <vt:lpstr>Реализуемые программы </vt:lpstr>
      <vt:lpstr>Основные направления программы</vt:lpstr>
      <vt:lpstr>Основные направления программы  </vt:lpstr>
      <vt:lpstr>Образовательная область  «Социально-коммуникативное развитие»</vt:lpstr>
      <vt:lpstr>  </vt:lpstr>
      <vt:lpstr>Образовательная область «Познавателное развитие»</vt:lpstr>
      <vt:lpstr> </vt:lpstr>
      <vt:lpstr>Образовательная область  «Речевое развитие»</vt:lpstr>
      <vt:lpstr>Дети могут научиться:   </vt:lpstr>
      <vt:lpstr>Образовательная область  «Художественно-эстетическое развитие»</vt:lpstr>
      <vt:lpstr>Дети могут научиться: </vt:lpstr>
      <vt:lpstr>Дети могут научиться: </vt:lpstr>
      <vt:lpstr>Образовательная область  «Физическое развитие»</vt:lpstr>
      <vt:lpstr>Задачи </vt:lpstr>
      <vt:lpstr>Вариативные часть программы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Background 5</dc:title>
  <dc:subject>Presentation Template - Design "Border"</dc:subject>
  <dc:creator>Любовь Николаевна</dc:creator>
  <cp:keywords>presentation background</cp:keywords>
  <dc:description>Template created by Sun Microsystems</dc:description>
  <cp:lastModifiedBy>4</cp:lastModifiedBy>
  <cp:revision>325</cp:revision>
  <cp:lastPrinted>1601-01-01T00:00:00Z</cp:lastPrinted>
  <dcterms:created xsi:type="dcterms:W3CDTF">2011-04-19T11:44:51Z</dcterms:created>
  <dcterms:modified xsi:type="dcterms:W3CDTF">2022-02-06T13:12:07Z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">
    <vt:lpwstr>&lt;a href="http://www.openoffice.org/licenses/BSD.pdf"&gt;BSD&lt;/a&gt; </vt:lpwstr>
  </property>
  <property fmtid="{D5CDD505-2E9C-101B-9397-08002B2CF9AE}" pid="3" name="NXPowerLiteLastOptimized">
    <vt:lpwstr>2101575</vt:lpwstr>
  </property>
  <property fmtid="{D5CDD505-2E9C-101B-9397-08002B2CF9AE}" pid="4" name="NXPowerLiteSettings">
    <vt:lpwstr>C7000400038000</vt:lpwstr>
  </property>
  <property fmtid="{D5CDD505-2E9C-101B-9397-08002B2CF9AE}" pid="5" name="NXPowerLiteVersion">
    <vt:lpwstr>S9.0.3</vt:lpwstr>
  </property>
</Properties>
</file>