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2" r:id="rId4"/>
    <p:sldId id="264" r:id="rId5"/>
    <p:sldId id="276" r:id="rId6"/>
    <p:sldId id="267" r:id="rId7"/>
    <p:sldId id="268" r:id="rId8"/>
    <p:sldId id="269" r:id="rId9"/>
    <p:sldId id="272" r:id="rId10"/>
    <p:sldId id="273" r:id="rId11"/>
    <p:sldId id="274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6600"/>
    <a:srgbClr val="FF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1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1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491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41"/>
            <a:ext cx="10972801" cy="715961"/>
          </a:xfrm>
        </p:spPr>
        <p:txBody>
          <a:bodyPr>
            <a:normAutofit/>
          </a:bodyPr>
          <a:lstStyle>
            <a:lvl1pPr algn="l">
              <a:defRPr sz="373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412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15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15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63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2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28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3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25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72A6B-3BD1-437B-AE7B-1F00E8D2AC7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91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72A6B-3BD1-437B-AE7B-1F00E8D2AC7A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A2EEC-F9B3-49FF-BBA1-8378010B0E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53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7687" y="178145"/>
            <a:ext cx="11698356" cy="96485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Муниципальное дошкольное образовательное учреждение «Детский сад № 140»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9147" y="1918252"/>
            <a:ext cx="11757991" cy="4731026"/>
          </a:xfrm>
        </p:spPr>
        <p:txBody>
          <a:bodyPr>
            <a:normAutofit fontScale="92500" lnSpcReduction="10000"/>
          </a:bodyPr>
          <a:lstStyle/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Адаптированная образовательная программа для обучающихся </a:t>
            </a:r>
          </a:p>
          <a:p>
            <a:r>
              <a:rPr lang="ru-RU" sz="5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задержкой психического развития</a:t>
            </a:r>
          </a:p>
          <a:p>
            <a:endParaRPr lang="ru-RU" sz="4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4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4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Ярославль, 2023 г.</a:t>
            </a:r>
          </a:p>
        </p:txBody>
      </p:sp>
    </p:spTree>
    <p:extLst>
      <p:ext uri="{BB962C8B-B14F-4D97-AF65-F5344CB8AC3E}">
        <p14:creationId xmlns:p14="http://schemas.microsoft.com/office/powerpoint/2010/main" val="2679583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Физическое развитие</a:t>
            </a:r>
            <a:endParaRPr lang="es-UY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859452" y="1590777"/>
            <a:ext cx="861657" cy="186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497" b="1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59452" y="3932926"/>
            <a:ext cx="861657" cy="186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497" b="1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28787" y="1426635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167989" y="1421551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67989" y="3926321"/>
            <a:ext cx="4224536" cy="238464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829589" y="3932926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29"/>
          <p:cNvSpPr/>
          <p:nvPr/>
        </p:nvSpPr>
        <p:spPr>
          <a:xfrm>
            <a:off x="1960884" y="2163037"/>
            <a:ext cx="3956857" cy="1542495"/>
          </a:xfrm>
          <a:custGeom>
            <a:avLst/>
            <a:gdLst/>
            <a:ahLst/>
            <a:cxnLst/>
            <a:rect l="l" t="t" r="r" b="b"/>
            <a:pathLst>
              <a:path w="3957888" h="1542897">
                <a:moveTo>
                  <a:pt x="0" y="0"/>
                </a:moveTo>
                <a:lnTo>
                  <a:pt x="3957888" y="0"/>
                </a:lnTo>
                <a:lnTo>
                  <a:pt x="3957888" y="1181487"/>
                </a:lnTo>
                <a:cubicBezTo>
                  <a:pt x="3957888" y="1381088"/>
                  <a:pt x="3796079" y="1542897"/>
                  <a:pt x="3596479" y="1542897"/>
                </a:cubicBezTo>
                <a:lnTo>
                  <a:pt x="361410" y="1542897"/>
                </a:lnTo>
                <a:cubicBezTo>
                  <a:pt x="161809" y="1542897"/>
                  <a:pt x="0" y="1381088"/>
                  <a:pt x="0" y="1181487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13347" y="2107317"/>
            <a:ext cx="3063803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Основная гимнастика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Спортивные упражнения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7"/>
          <p:cNvSpPr/>
          <p:nvPr/>
        </p:nvSpPr>
        <p:spPr>
          <a:xfrm>
            <a:off x="6314521" y="2163036"/>
            <a:ext cx="3956858" cy="1562099"/>
          </a:xfrm>
          <a:custGeom>
            <a:avLst/>
            <a:gdLst/>
            <a:ahLst/>
            <a:cxnLst/>
            <a:rect l="l" t="t" r="r" b="b"/>
            <a:pathLst>
              <a:path w="3957889" h="1562506">
                <a:moveTo>
                  <a:pt x="0" y="0"/>
                </a:moveTo>
                <a:lnTo>
                  <a:pt x="3957889" y="0"/>
                </a:lnTo>
                <a:lnTo>
                  <a:pt x="3957889" y="1201096"/>
                </a:lnTo>
                <a:cubicBezTo>
                  <a:pt x="3957888" y="1400697"/>
                  <a:pt x="3796079" y="1562506"/>
                  <a:pt x="3596478" y="1562506"/>
                </a:cubicBezTo>
                <a:lnTo>
                  <a:pt x="361411" y="1562506"/>
                </a:lnTo>
                <a:cubicBezTo>
                  <a:pt x="161809" y="1562506"/>
                  <a:pt x="0" y="1400697"/>
                  <a:pt x="0" y="1201096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49117" y="2717161"/>
            <a:ext cx="33369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Основы ЗОЖ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53"/>
          <p:cNvSpPr/>
          <p:nvPr/>
        </p:nvSpPr>
        <p:spPr>
          <a:xfrm>
            <a:off x="1960884" y="4709954"/>
            <a:ext cx="3956857" cy="1499219"/>
          </a:xfrm>
          <a:custGeom>
            <a:avLst/>
            <a:gdLst/>
            <a:ahLst/>
            <a:cxnLst/>
            <a:rect l="l" t="t" r="r" b="b"/>
            <a:pathLst>
              <a:path w="3957888" h="1499610">
                <a:moveTo>
                  <a:pt x="0" y="0"/>
                </a:moveTo>
                <a:lnTo>
                  <a:pt x="3957888" y="0"/>
                </a:lnTo>
                <a:lnTo>
                  <a:pt x="3957888" y="1138199"/>
                </a:lnTo>
                <a:cubicBezTo>
                  <a:pt x="3957888" y="1337800"/>
                  <a:pt x="3796079" y="1499609"/>
                  <a:pt x="3596479" y="1499610"/>
                </a:cubicBezTo>
                <a:lnTo>
                  <a:pt x="361410" y="1499610"/>
                </a:lnTo>
                <a:cubicBezTo>
                  <a:pt x="161809" y="1499609"/>
                  <a:pt x="0" y="1337800"/>
                  <a:pt x="0" y="1138199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011649" y="4957760"/>
            <a:ext cx="246550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Активный отдых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56"/>
          <p:cNvSpPr/>
          <p:nvPr/>
        </p:nvSpPr>
        <p:spPr>
          <a:xfrm>
            <a:off x="6308155" y="4709952"/>
            <a:ext cx="3956858" cy="1508743"/>
          </a:xfrm>
          <a:custGeom>
            <a:avLst/>
            <a:gdLst/>
            <a:ahLst/>
            <a:cxnLst/>
            <a:rect l="l" t="t" r="r" b="b"/>
            <a:pathLst>
              <a:path w="3957889" h="1509136">
                <a:moveTo>
                  <a:pt x="0" y="0"/>
                </a:moveTo>
                <a:lnTo>
                  <a:pt x="3957889" y="0"/>
                </a:lnTo>
                <a:lnTo>
                  <a:pt x="3957889" y="1147725"/>
                </a:lnTo>
                <a:cubicBezTo>
                  <a:pt x="3957888" y="1347326"/>
                  <a:pt x="3796079" y="1509135"/>
                  <a:pt x="3596478" y="1509136"/>
                </a:cubicBezTo>
                <a:lnTo>
                  <a:pt x="361411" y="1509136"/>
                </a:lnTo>
                <a:cubicBezTo>
                  <a:pt x="161809" y="1509135"/>
                  <a:pt x="0" y="1347326"/>
                  <a:pt x="0" y="1147725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84599" y="5013857"/>
            <a:ext cx="3786780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Подвижные игры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Спортивные игры </a:t>
            </a:r>
          </a:p>
          <a:p>
            <a:pPr algn="ctr"/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(с 5 лет)</a:t>
            </a:r>
            <a:endParaRPr lang="en-US" sz="20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78848" y="2555165"/>
            <a:ext cx="2363260" cy="2363260"/>
            <a:chOff x="3389437" y="2730853"/>
            <a:chExt cx="2363876" cy="2363876"/>
          </a:xfrm>
          <a:solidFill>
            <a:srgbClr val="FFFF00"/>
          </a:solidFill>
        </p:grpSpPr>
        <p:sp>
          <p:nvSpPr>
            <p:cNvPr id="50" name="Oval 49"/>
            <p:cNvSpPr/>
            <p:nvPr/>
          </p:nvSpPr>
          <p:spPr>
            <a:xfrm>
              <a:off x="3389437" y="2730853"/>
              <a:ext cx="2363876" cy="236387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582478" y="2923887"/>
              <a:ext cx="1977794" cy="1977793"/>
              <a:chOff x="6019800" y="3276599"/>
              <a:chExt cx="533400" cy="533400"/>
            </a:xfrm>
            <a:grpFill/>
            <a:effectLst/>
          </p:grpSpPr>
          <p:sp>
            <p:nvSpPr>
              <p:cNvPr id="53" name="Oval 52"/>
              <p:cNvSpPr/>
              <p:nvPr/>
            </p:nvSpPr>
            <p:spPr>
              <a:xfrm>
                <a:off x="6019800" y="3276599"/>
                <a:ext cx="533400" cy="53340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032368" y="3296068"/>
                <a:ext cx="508265" cy="44690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3502325" y="3389338"/>
              <a:ext cx="2057947" cy="101592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 defTabSz="914126"/>
              <a:r>
                <a:rPr lang="ru-RU" sz="2000" b="1" kern="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Arial" pitchFamily="34" charset="0"/>
                  <a:ea typeface="Kozuka Gothic Pr6N B" pitchFamily="34" charset="-128"/>
                  <a:cs typeface="Arial" pitchFamily="34" charset="0"/>
                </a:rPr>
                <a:t>Направление деятельности с 3-х лет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899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Виды детской деятельности с 3-х лет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143000"/>
            <a:ext cx="10972800" cy="5181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8806" y="1143000"/>
            <a:ext cx="2194562" cy="3581400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03368" y="1143000"/>
            <a:ext cx="2194562" cy="180340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17677" y="1217696"/>
            <a:ext cx="2822549" cy="1113485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Двигательная деятельность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388632" y="1143000"/>
            <a:ext cx="2194562" cy="3581400"/>
          </a:xfrm>
          <a:prstGeom prst="rect">
            <a:avLst/>
          </a:prstGeom>
          <a:solidFill>
            <a:schemeClr val="accent3">
              <a:lumMod val="20000"/>
              <a:lumOff val="80000"/>
              <a:alpha val="60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16702" y="2957137"/>
            <a:ext cx="2375269" cy="1778000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Элементарная трудовая деятельность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15563" y="1143000"/>
            <a:ext cx="1474059" cy="1337877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195061" y="2946400"/>
            <a:ext cx="2194562" cy="177800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8806" y="4724400"/>
            <a:ext cx="5487194" cy="1600200"/>
          </a:xfrm>
          <a:prstGeom prst="rect">
            <a:avLst/>
          </a:prstGeom>
          <a:noFill/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56560" y="5024958"/>
            <a:ext cx="4067222" cy="1154169"/>
          </a:xfrm>
          <a:prstGeom prst="rect">
            <a:avLst/>
          </a:prstGeom>
          <a:solidFill>
            <a:schemeClr val="bg1">
              <a:lumMod val="85000"/>
              <a:alpha val="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Музыкальная деятельность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7618" y="1965036"/>
            <a:ext cx="286479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Общение со взрослыми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7886" y="1261508"/>
            <a:ext cx="238542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Игровая деятельность</a:t>
            </a:r>
          </a:p>
          <a:p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30440" y="1261508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72994" y="2929428"/>
            <a:ext cx="309434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Изобразительная деятельность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24797" y="4013197"/>
            <a:ext cx="249117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Речевая деятельность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9450" y="4999733"/>
            <a:ext cx="64663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Познавательно- исследовательская деятельность и экспериментирование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487" y="1183376"/>
            <a:ext cx="2169850" cy="17460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78" y="2405877"/>
            <a:ext cx="2757949" cy="224270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3" y="2875053"/>
            <a:ext cx="2159867" cy="173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2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8"/>
          <p:cNvGrpSpPr>
            <a:grpSpLocks noChangeAspect="1"/>
          </p:cNvGrpSpPr>
          <p:nvPr/>
        </p:nvGrpSpPr>
        <p:grpSpPr bwMode="auto">
          <a:xfrm>
            <a:off x="732487" y="758648"/>
            <a:ext cx="10727026" cy="5340704"/>
            <a:chOff x="-2508" y="-1001"/>
            <a:chExt cx="12698" cy="6322"/>
          </a:xfrm>
          <a:solidFill>
            <a:schemeClr val="bg1">
              <a:lumMod val="65000"/>
              <a:alpha val="16000"/>
            </a:schemeClr>
          </a:solidFill>
        </p:grpSpPr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2"/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5"/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2"/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3"/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4"/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5"/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6"/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7"/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8"/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9"/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70"/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1"/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72"/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6"/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7"/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8"/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/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0"/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1"/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2"/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3"/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4"/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5"/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6"/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7"/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8"/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9"/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90"/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91"/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92"/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3"/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4"/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5"/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6"/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8"/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9"/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00"/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101"/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102"/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3"/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4"/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5"/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6"/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7"/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1"/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2"/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3"/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4"/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5"/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6"/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7"/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8"/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9"/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20"/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21"/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2"/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3"/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4"/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5"/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6"/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7"/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8"/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9"/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30"/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31"/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32"/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33"/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34"/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35"/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36"/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37"/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38"/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39"/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40"/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41"/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42"/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43"/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44"/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45"/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46"/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47"/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48"/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49"/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50"/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51"/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52"/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3"/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4"/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5"/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6"/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7"/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8"/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9"/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60"/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61"/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62"/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63"/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4"/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5"/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6"/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7"/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8"/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9"/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70"/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71"/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72"/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73"/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74"/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75"/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6"/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77"/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8"/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79"/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80"/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81"/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82"/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83"/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84"/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85"/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86"/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87"/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88"/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89"/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90"/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91"/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92"/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93"/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94"/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95"/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96"/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97"/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98"/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99"/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200"/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201"/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202"/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203"/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204"/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205"/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206"/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1148684" y="5528943"/>
            <a:ext cx="3070747" cy="11079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426201" y="758648"/>
            <a:ext cx="4546370" cy="5691187"/>
            <a:chOff x="3957849" y="1009934"/>
            <a:chExt cx="3753136" cy="487225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" name="Rectangle 3"/>
            <p:cNvSpPr/>
            <p:nvPr/>
          </p:nvSpPr>
          <p:spPr>
            <a:xfrm>
              <a:off x="3957849" y="1869742"/>
              <a:ext cx="3753135" cy="3643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3957851" y="1009934"/>
              <a:ext cx="3753134" cy="504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Pentagon 2"/>
            <p:cNvSpPr/>
            <p:nvPr/>
          </p:nvSpPr>
          <p:spPr>
            <a:xfrm rot="5400000">
              <a:off x="5404511" y="68241"/>
              <a:ext cx="859811" cy="3753134"/>
            </a:xfrm>
            <a:prstGeom prst="homePlate">
              <a:avLst>
                <a:gd name="adj" fmla="val 2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flipV="1">
              <a:off x="3957849" y="5513696"/>
              <a:ext cx="3753134" cy="368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1374" y="1180194"/>
            <a:ext cx="3938059" cy="4785623"/>
            <a:chOff x="3957849" y="1009934"/>
            <a:chExt cx="3753136" cy="4872250"/>
          </a:xfrm>
          <a:solidFill>
            <a:schemeClr val="accent4">
              <a:lumMod val="75000"/>
            </a:schemeClr>
          </a:solidFill>
        </p:grpSpPr>
        <p:sp>
          <p:nvSpPr>
            <p:cNvPr id="8" name="Rectangle 7"/>
            <p:cNvSpPr/>
            <p:nvPr/>
          </p:nvSpPr>
          <p:spPr>
            <a:xfrm>
              <a:off x="3957849" y="1869742"/>
              <a:ext cx="3753135" cy="3643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957851" y="1009934"/>
              <a:ext cx="3753134" cy="504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Pentagon 9"/>
            <p:cNvSpPr/>
            <p:nvPr/>
          </p:nvSpPr>
          <p:spPr>
            <a:xfrm rot="5400000">
              <a:off x="5404511" y="68241"/>
              <a:ext cx="859811" cy="3753134"/>
            </a:xfrm>
            <a:prstGeom prst="homePlate">
              <a:avLst>
                <a:gd name="adj" fmla="val 2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flipV="1">
              <a:off x="3957849" y="5513696"/>
              <a:ext cx="3753134" cy="368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72566" y="1179953"/>
            <a:ext cx="3962001" cy="4937926"/>
            <a:chOff x="3957849" y="1009934"/>
            <a:chExt cx="3753136" cy="4872250"/>
          </a:xfrm>
          <a:solidFill>
            <a:schemeClr val="accent4">
              <a:lumMod val="75000"/>
            </a:schemeClr>
          </a:solidFill>
        </p:grpSpPr>
        <p:sp>
          <p:nvSpPr>
            <p:cNvPr id="13" name="Rectangle 12"/>
            <p:cNvSpPr/>
            <p:nvPr/>
          </p:nvSpPr>
          <p:spPr>
            <a:xfrm>
              <a:off x="3957849" y="1869742"/>
              <a:ext cx="3753135" cy="36439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57851" y="1009934"/>
              <a:ext cx="3753134" cy="5049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Pentagon 14"/>
            <p:cNvSpPr/>
            <p:nvPr/>
          </p:nvSpPr>
          <p:spPr>
            <a:xfrm rot="5400000">
              <a:off x="5404511" y="68241"/>
              <a:ext cx="859811" cy="3753134"/>
            </a:xfrm>
            <a:prstGeom prst="homePlate">
              <a:avLst>
                <a:gd name="adj" fmla="val 25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3957849" y="5513696"/>
              <a:ext cx="3753134" cy="3684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 rot="16200000">
            <a:off x="5624015" y="3358485"/>
            <a:ext cx="4872250" cy="1751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 rot="5400000" flipH="1">
            <a:off x="1695737" y="3358485"/>
            <a:ext cx="4872250" cy="1751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7972566" y="5531741"/>
            <a:ext cx="3070747" cy="11079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69160" y="811299"/>
            <a:ext cx="4057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Осознание опыта поведения и деятельности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759934"/>
              </p:ext>
            </p:extLst>
          </p:nvPr>
        </p:nvGraphicFramePr>
        <p:xfrm>
          <a:off x="383502" y="2844411"/>
          <a:ext cx="3781497" cy="2778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14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50098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Приучение к положительным формам общественного поведения</a:t>
                      </a:r>
                      <a:endParaRPr lang="en-US" sz="2000" b="1" kern="1200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6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Воспитывающие ситуации</a:t>
                      </a:r>
                      <a:endParaRPr lang="en-US" sz="2000" b="1" kern="1200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4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Упражнение </a:t>
                      </a:r>
                      <a:endParaRPr lang="en-US" sz="2000" b="1" kern="1200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Игровые методы</a:t>
                      </a:r>
                      <a:endParaRPr lang="en-US" sz="2000" b="1" kern="1200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749261"/>
              </p:ext>
            </p:extLst>
          </p:nvPr>
        </p:nvGraphicFramePr>
        <p:xfrm>
          <a:off x="4351217" y="2441453"/>
          <a:ext cx="3508400" cy="4008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9489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Рассказ на моральные темы</a:t>
                      </a:r>
                      <a:endParaRPr lang="en-US" sz="2000" b="1" kern="1200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0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Этические беседы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Объяснение поступков и жизненных ситуаций</a:t>
                      </a:r>
                      <a:endParaRPr lang="en-US" sz="2000" b="1" kern="1200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00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Личный пример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Разъяснение норм и правил поведения</a:t>
                      </a:r>
                      <a:endParaRPr lang="en-US" sz="2000" b="1" kern="1200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7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Чтение художественной литературы</a:t>
                      </a:r>
                      <a:endParaRPr lang="en-US" sz="2000" b="1" kern="1200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571795"/>
              </p:ext>
            </p:extLst>
          </p:nvPr>
        </p:nvGraphicFramePr>
        <p:xfrm>
          <a:off x="8229893" y="2968018"/>
          <a:ext cx="3421386" cy="2368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13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587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Поощрения </a:t>
                      </a:r>
                      <a:endParaRPr lang="en-US" sz="2000" b="1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8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Методы развития эмоций</a:t>
                      </a:r>
                      <a:endParaRPr lang="en-US" sz="2000" b="1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8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Проектные методы</a:t>
                      </a:r>
                      <a:endParaRPr lang="en-US" sz="2000" b="1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8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6633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Игры, соревнования</a:t>
                      </a:r>
                      <a:endParaRPr lang="en-US" sz="2000" b="1" dirty="0">
                        <a:solidFill>
                          <a:srgbClr val="6633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33411" y="1203847"/>
            <a:ext cx="3498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Организация опыта поведения и деятельности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04087" y="1289359"/>
            <a:ext cx="3621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Мотивация опыта поведения и деятельности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1155633" y="137940"/>
            <a:ext cx="9470542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Методы воспитания и обучения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5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417" y="365125"/>
            <a:ext cx="11933583" cy="649287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Цель реализации Программы:</a:t>
            </a:r>
            <a:b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br>
              <a:rPr lang="ru-RU" dirty="0"/>
            </a:b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</a:rPr>
              <a:t>обеспечение условий для дошкольного образования, определяемых общими и особыми потребностями обучающегося раннего и дошкольного возраста с ЗПР, индивидуальными особенностями его развития и состояния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203048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269" y="1066892"/>
            <a:ext cx="11877261" cy="5486399"/>
          </a:xfrm>
        </p:spPr>
        <p:txBody>
          <a:bodyPr>
            <a:normAutofit fontScale="90000"/>
          </a:bodyPr>
          <a:lstStyle/>
          <a:p>
            <a:br>
              <a:rPr lang="ru-RU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br>
              <a:rPr lang="ru-RU" dirty="0"/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1. Реализация содержания АОП ДО обучающимися ЗПР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2. Коррекция недостатков психофизического развития обучающихся с ЗПР.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3. Охрана и укрепление физического и психического здоровья обучающихся с ТНР в том числе их эмоционального благополучия.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4. Создание благоприятных условий для развития способностей и творческого потенциала каждого ребенка с ЗПР.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5. Создание социокультурной среды, соответствующей психо-физическим и индивидуальным особенностям развития обучающихся с ЗПР.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6. Объединение обучения и воспитания в целостный образовательный процесс на основе духовно-нравственных и социокультурных ценностей.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7. Обеспечение психолого-педагогической поддержки родителей (законных представителей) и повышение их компетентности в вопросах развития, образования, реабилитации (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</a:rPr>
              <a:t>абилитации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).</a:t>
            </a:r>
            <a:b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197" y="0"/>
            <a:ext cx="2572735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9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747" y="0"/>
            <a:ext cx="10515600" cy="92696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Планируемые результаты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513" y="1024453"/>
            <a:ext cx="1211248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Неправомерно требовать от ребенка дошкольного возраста конкретных образовательных достижений</a:t>
            </a:r>
          </a:p>
          <a:p>
            <a:pPr algn="ctr"/>
            <a:endParaRPr lang="ru-RU" sz="3200" b="1" i="1" dirty="0">
              <a:solidFill>
                <a:srgbClr val="800000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Планируемые результаты освоения АОП ДО представляют собой возрастные характеристики возможных достижений ребенка дошкольного возраста на всех возрастных этапах 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и к завершению ДО.</a:t>
            </a:r>
          </a:p>
          <a:p>
            <a:pPr algn="ctr"/>
            <a:endParaRPr lang="ru-RU" sz="3200" b="1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3200" b="1" i="1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Возрастные ориентиры в АОП ДО имеют условный характер, это говорит о том, что ребенок может продемонстрировать планируемые результаты раньше или позже заданных возрастных ориентиров.</a:t>
            </a:r>
          </a:p>
        </p:txBody>
      </p:sp>
    </p:spTree>
    <p:extLst>
      <p:ext uri="{BB962C8B-B14F-4D97-AF65-F5344CB8AC3E}">
        <p14:creationId xmlns:p14="http://schemas.microsoft.com/office/powerpoint/2010/main" val="817614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28"/>
          <p:cNvGrpSpPr>
            <a:grpSpLocks noChangeAspect="1"/>
          </p:cNvGrpSpPr>
          <p:nvPr/>
        </p:nvGrpSpPr>
        <p:grpSpPr bwMode="auto">
          <a:xfrm>
            <a:off x="732487" y="758648"/>
            <a:ext cx="10727026" cy="5340704"/>
            <a:chOff x="-2508" y="-1001"/>
            <a:chExt cx="12698" cy="6322"/>
          </a:xfrm>
          <a:solidFill>
            <a:schemeClr val="bg1">
              <a:lumMod val="65000"/>
              <a:alpha val="16000"/>
            </a:schemeClr>
          </a:solidFill>
        </p:grpSpPr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2"/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3"/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4"/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5"/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6"/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7"/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8"/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9"/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0"/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1"/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2"/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3"/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4"/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5"/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6"/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7"/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8"/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9"/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0"/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1"/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2"/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3"/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4"/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5"/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56"/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57"/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8"/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9"/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0"/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1"/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62"/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3"/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4"/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5"/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6"/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7"/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8"/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9"/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70"/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71"/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72"/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3"/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4"/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5"/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6"/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7"/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78"/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79"/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0"/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1"/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82"/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83"/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84"/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85"/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86"/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87"/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88"/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89"/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90"/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91"/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92"/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93"/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94"/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95"/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96"/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97"/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98"/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99"/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0"/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01"/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02"/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03"/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04"/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05"/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6"/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07"/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08"/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09"/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10"/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11"/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12"/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13"/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14"/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15"/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16"/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17"/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18"/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19"/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20"/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1"/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22"/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23"/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24"/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25"/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26"/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27"/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8"/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29"/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30"/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31"/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32"/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33"/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34"/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35"/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36"/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37"/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38"/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39"/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40"/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41"/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42"/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43"/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44"/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45"/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46"/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47"/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48"/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49"/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50"/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51"/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52"/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53"/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54"/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55"/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56"/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57"/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58"/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59"/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60"/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61"/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62"/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63"/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64"/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65"/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66"/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67"/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68"/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69"/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70"/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71"/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72"/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73"/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74"/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75"/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76"/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77"/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78"/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79"/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80"/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81"/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82"/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83"/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84"/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85"/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86"/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87"/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88"/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89"/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90"/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91"/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92"/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93"/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94"/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95"/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96"/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97"/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98"/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99"/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200"/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201"/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202"/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203"/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204"/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205"/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206"/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90364" y="5318614"/>
            <a:ext cx="2756647" cy="968189"/>
            <a:chOff x="793377" y="4222376"/>
            <a:chExt cx="2756647" cy="968186"/>
          </a:xfrm>
        </p:grpSpPr>
        <p:sp>
          <p:nvSpPr>
            <p:cNvPr id="2" name="Rectangle 1"/>
            <p:cNvSpPr/>
            <p:nvPr/>
          </p:nvSpPr>
          <p:spPr>
            <a:xfrm>
              <a:off x="793377" y="4477869"/>
              <a:ext cx="2756647" cy="7126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Физическое развитие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rapezoid 2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625887" y="4605920"/>
            <a:ext cx="2756647" cy="968189"/>
            <a:chOff x="793377" y="4222376"/>
            <a:chExt cx="2756647" cy="968189"/>
          </a:xfrm>
        </p:grpSpPr>
        <p:sp>
          <p:nvSpPr>
            <p:cNvPr id="6" name="Rectangle 5"/>
            <p:cNvSpPr/>
            <p:nvPr/>
          </p:nvSpPr>
          <p:spPr>
            <a:xfrm>
              <a:off x="793377" y="4477871"/>
              <a:ext cx="2756647" cy="71269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Художественно-эстетическое развитие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61410" y="3893225"/>
            <a:ext cx="2756647" cy="968189"/>
            <a:chOff x="793377" y="4222376"/>
            <a:chExt cx="2756647" cy="968189"/>
          </a:xfrm>
        </p:grpSpPr>
        <p:sp>
          <p:nvSpPr>
            <p:cNvPr id="9" name="Rectangle 8"/>
            <p:cNvSpPr/>
            <p:nvPr/>
          </p:nvSpPr>
          <p:spPr>
            <a:xfrm>
              <a:off x="793377" y="4477871"/>
              <a:ext cx="2756647" cy="71269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Социально-коммуникативное развитие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296933" y="3180530"/>
            <a:ext cx="2756647" cy="968189"/>
            <a:chOff x="793377" y="4222376"/>
            <a:chExt cx="2756647" cy="968189"/>
          </a:xfrm>
          <a:solidFill>
            <a:srgbClr val="FF9900"/>
          </a:solidFill>
        </p:grpSpPr>
        <p:sp>
          <p:nvSpPr>
            <p:cNvPr id="12" name="Rectangle 11"/>
            <p:cNvSpPr/>
            <p:nvPr/>
          </p:nvSpPr>
          <p:spPr>
            <a:xfrm>
              <a:off x="793377" y="4477871"/>
              <a:ext cx="2756647" cy="7126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Речевое развитие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rapezoid 12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32458" y="2467836"/>
            <a:ext cx="2756647" cy="968189"/>
            <a:chOff x="793377" y="4222376"/>
            <a:chExt cx="2756647" cy="968189"/>
          </a:xfrm>
        </p:grpSpPr>
        <p:sp>
          <p:nvSpPr>
            <p:cNvPr id="15" name="Rectangle 14"/>
            <p:cNvSpPr/>
            <p:nvPr/>
          </p:nvSpPr>
          <p:spPr>
            <a:xfrm>
              <a:off x="793377" y="4477871"/>
              <a:ext cx="2756647" cy="71269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Познавательное развитие</a:t>
              </a:r>
              <a:endParaRPr lang="en-US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rapezoid 15"/>
            <p:cNvSpPr/>
            <p:nvPr/>
          </p:nvSpPr>
          <p:spPr>
            <a:xfrm>
              <a:off x="793377" y="4222376"/>
              <a:ext cx="2756647" cy="255496"/>
            </a:xfrm>
            <a:prstGeom prst="trapezoid">
              <a:avLst>
                <a:gd name="adj" fmla="val 875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8240034" y="3436023"/>
            <a:ext cx="2649069" cy="1438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6296933" y="4148716"/>
            <a:ext cx="2756647" cy="1496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4461465" y="4861409"/>
            <a:ext cx="2756592" cy="1496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2625942" y="5574097"/>
            <a:ext cx="2756592" cy="14964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/>
        </p:blipFill>
        <p:spPr>
          <a:xfrm>
            <a:off x="790364" y="6286778"/>
            <a:ext cx="2756592" cy="149643"/>
          </a:xfrm>
          <a:prstGeom prst="rect">
            <a:avLst/>
          </a:prstGeom>
        </p:spPr>
      </p:pic>
      <p:sp>
        <p:nvSpPr>
          <p:cNvPr id="236" name="Rectangle 235"/>
          <p:cNvSpPr/>
          <p:nvPr/>
        </p:nvSpPr>
        <p:spPr>
          <a:xfrm>
            <a:off x="31437" y="132725"/>
            <a:ext cx="12192000" cy="4233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Образовательные области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027" y="3542201"/>
            <a:ext cx="1782178" cy="125940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70" y="2650957"/>
            <a:ext cx="1866936" cy="1394368"/>
          </a:xfrm>
          <a:prstGeom prst="rect">
            <a:avLst/>
          </a:prstGeom>
          <a:noFill/>
        </p:spPr>
      </p:pic>
      <p:pic>
        <p:nvPicPr>
          <p:cNvPr id="240" name="Рисунок 23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27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712" y="1095682"/>
            <a:ext cx="1936442" cy="1558231"/>
          </a:xfrm>
          <a:prstGeom prst="rect">
            <a:avLst/>
          </a:prstGeom>
        </p:spPr>
      </p:pic>
      <p:pic>
        <p:nvPicPr>
          <p:cNvPr id="241" name="Рисунок 240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52" y="3939727"/>
            <a:ext cx="1793534" cy="1444645"/>
          </a:xfrm>
          <a:prstGeom prst="rect">
            <a:avLst/>
          </a:prstGeom>
        </p:spPr>
      </p:pic>
      <p:pic>
        <p:nvPicPr>
          <p:cNvPr id="242" name="Рисунок 24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26" y="1623300"/>
            <a:ext cx="2049897" cy="16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7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Социально-коммуникативное развитие</a:t>
            </a:r>
            <a:endParaRPr lang="es-UY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28787" y="1426635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167989" y="1421551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67989" y="3926321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829589" y="3932926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29"/>
          <p:cNvSpPr/>
          <p:nvPr/>
        </p:nvSpPr>
        <p:spPr>
          <a:xfrm>
            <a:off x="1960884" y="2163037"/>
            <a:ext cx="3956857" cy="1542495"/>
          </a:xfrm>
          <a:custGeom>
            <a:avLst/>
            <a:gdLst/>
            <a:ahLst/>
            <a:cxnLst/>
            <a:rect l="l" t="t" r="r" b="b"/>
            <a:pathLst>
              <a:path w="3957888" h="1542897">
                <a:moveTo>
                  <a:pt x="0" y="0"/>
                </a:moveTo>
                <a:lnTo>
                  <a:pt x="3957888" y="0"/>
                </a:lnTo>
                <a:lnTo>
                  <a:pt x="3957888" y="1181487"/>
                </a:lnTo>
                <a:cubicBezTo>
                  <a:pt x="3957888" y="1381088"/>
                  <a:pt x="3796079" y="1542897"/>
                  <a:pt x="3596479" y="1542897"/>
                </a:cubicBezTo>
                <a:lnTo>
                  <a:pt x="361410" y="1542897"/>
                </a:lnTo>
                <a:cubicBezTo>
                  <a:pt x="161809" y="1542897"/>
                  <a:pt x="0" y="1381088"/>
                  <a:pt x="0" y="1181487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30089" y="2092944"/>
            <a:ext cx="302927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основ безопасного поведения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7"/>
          <p:cNvSpPr/>
          <p:nvPr/>
        </p:nvSpPr>
        <p:spPr>
          <a:xfrm>
            <a:off x="6314521" y="2163036"/>
            <a:ext cx="3956858" cy="1562099"/>
          </a:xfrm>
          <a:custGeom>
            <a:avLst/>
            <a:gdLst/>
            <a:ahLst/>
            <a:cxnLst/>
            <a:rect l="l" t="t" r="r" b="b"/>
            <a:pathLst>
              <a:path w="3957889" h="1562506">
                <a:moveTo>
                  <a:pt x="0" y="0"/>
                </a:moveTo>
                <a:lnTo>
                  <a:pt x="3957889" y="0"/>
                </a:lnTo>
                <a:lnTo>
                  <a:pt x="3957889" y="1201096"/>
                </a:lnTo>
                <a:cubicBezTo>
                  <a:pt x="3957888" y="1400697"/>
                  <a:pt x="3796079" y="1562506"/>
                  <a:pt x="3596478" y="1562506"/>
                </a:cubicBezTo>
                <a:lnTo>
                  <a:pt x="361411" y="1562506"/>
                </a:lnTo>
                <a:cubicBezTo>
                  <a:pt x="161809" y="1562506"/>
                  <a:pt x="0" y="1400697"/>
                  <a:pt x="0" y="1201096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88640" y="2268083"/>
            <a:ext cx="266360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Сфера трудового воспитания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46565" y="1573533"/>
            <a:ext cx="3267383" cy="461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399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53"/>
          <p:cNvSpPr/>
          <p:nvPr/>
        </p:nvSpPr>
        <p:spPr>
          <a:xfrm>
            <a:off x="1960884" y="4709954"/>
            <a:ext cx="3956857" cy="1499219"/>
          </a:xfrm>
          <a:custGeom>
            <a:avLst/>
            <a:gdLst/>
            <a:ahLst/>
            <a:cxnLst/>
            <a:rect l="l" t="t" r="r" b="b"/>
            <a:pathLst>
              <a:path w="3957888" h="1499610">
                <a:moveTo>
                  <a:pt x="0" y="0"/>
                </a:moveTo>
                <a:lnTo>
                  <a:pt x="3957888" y="0"/>
                </a:lnTo>
                <a:lnTo>
                  <a:pt x="3957888" y="1138199"/>
                </a:lnTo>
                <a:cubicBezTo>
                  <a:pt x="3957888" y="1337800"/>
                  <a:pt x="3796079" y="1499609"/>
                  <a:pt x="3596479" y="1499610"/>
                </a:cubicBezTo>
                <a:lnTo>
                  <a:pt x="361410" y="1499610"/>
                </a:lnTo>
                <a:cubicBezTo>
                  <a:pt x="161809" y="1499609"/>
                  <a:pt x="0" y="1337800"/>
                  <a:pt x="0" y="1138199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43264" y="4912575"/>
            <a:ext cx="275762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Сфера социальных отношений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56"/>
          <p:cNvSpPr/>
          <p:nvPr/>
        </p:nvSpPr>
        <p:spPr>
          <a:xfrm>
            <a:off x="6308155" y="4709952"/>
            <a:ext cx="3956858" cy="1508743"/>
          </a:xfrm>
          <a:custGeom>
            <a:avLst/>
            <a:gdLst/>
            <a:ahLst/>
            <a:cxnLst/>
            <a:rect l="l" t="t" r="r" b="b"/>
            <a:pathLst>
              <a:path w="3957889" h="1509136">
                <a:moveTo>
                  <a:pt x="0" y="0"/>
                </a:moveTo>
                <a:lnTo>
                  <a:pt x="3957889" y="0"/>
                </a:lnTo>
                <a:lnTo>
                  <a:pt x="3957889" y="1147725"/>
                </a:lnTo>
                <a:cubicBezTo>
                  <a:pt x="3957888" y="1347326"/>
                  <a:pt x="3796079" y="1509135"/>
                  <a:pt x="3596478" y="1509136"/>
                </a:cubicBezTo>
                <a:lnTo>
                  <a:pt x="361411" y="1509136"/>
                </a:lnTo>
                <a:cubicBezTo>
                  <a:pt x="161809" y="1509135"/>
                  <a:pt x="0" y="1347326"/>
                  <a:pt x="0" y="1147725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77240" y="4772671"/>
            <a:ext cx="368283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основ гражданственности и патриотизма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78848" y="2555165"/>
            <a:ext cx="2363260" cy="2363260"/>
            <a:chOff x="3389437" y="2730853"/>
            <a:chExt cx="2363876" cy="2363876"/>
          </a:xfrm>
          <a:solidFill>
            <a:srgbClr val="FFFF00"/>
          </a:solidFill>
        </p:grpSpPr>
        <p:sp>
          <p:nvSpPr>
            <p:cNvPr id="50" name="Oval 49"/>
            <p:cNvSpPr/>
            <p:nvPr/>
          </p:nvSpPr>
          <p:spPr>
            <a:xfrm>
              <a:off x="3389437" y="2730853"/>
              <a:ext cx="2363876" cy="236387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582478" y="2923887"/>
              <a:ext cx="1977794" cy="1977793"/>
              <a:chOff x="6019800" y="3276599"/>
              <a:chExt cx="533400" cy="533400"/>
            </a:xfrm>
            <a:grpFill/>
            <a:effectLst/>
          </p:grpSpPr>
          <p:sp>
            <p:nvSpPr>
              <p:cNvPr id="53" name="Oval 52"/>
              <p:cNvSpPr/>
              <p:nvPr/>
            </p:nvSpPr>
            <p:spPr>
              <a:xfrm>
                <a:off x="6019800" y="3276599"/>
                <a:ext cx="533400" cy="53340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032368" y="3296068"/>
                <a:ext cx="508265" cy="44690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3582478" y="3389339"/>
              <a:ext cx="1977794" cy="101592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 defTabSz="914126"/>
              <a:r>
                <a:rPr lang="ru-RU" sz="2000" b="1" kern="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Arial" pitchFamily="34" charset="0"/>
                  <a:ea typeface="Kozuka Gothic Pr6N B" pitchFamily="34" charset="-128"/>
                  <a:cs typeface="Arial" pitchFamily="34" charset="0"/>
                </a:rPr>
                <a:t>Направление деятельности с 3-х лет</a:t>
              </a:r>
              <a:endParaRPr lang="en-US" sz="2000" b="1" kern="0" dirty="0">
                <a:solidFill>
                  <a:schemeClr val="accent2">
                    <a:lumMod val="50000"/>
                  </a:schemeClr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" pitchFamily="34" charset="0"/>
                <a:ea typeface="Kozuka Gothic Pr6N B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56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Познавательное развитие </a:t>
            </a:r>
            <a:endParaRPr lang="es-UY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28787" y="1426635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167989" y="1421551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67989" y="3926321"/>
            <a:ext cx="4224536" cy="238464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829589" y="3932926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29"/>
          <p:cNvSpPr/>
          <p:nvPr/>
        </p:nvSpPr>
        <p:spPr>
          <a:xfrm>
            <a:off x="1960884" y="2163037"/>
            <a:ext cx="3956857" cy="1542495"/>
          </a:xfrm>
          <a:custGeom>
            <a:avLst/>
            <a:gdLst/>
            <a:ahLst/>
            <a:cxnLst/>
            <a:rect l="l" t="t" r="r" b="b"/>
            <a:pathLst>
              <a:path w="3957888" h="1542897">
                <a:moveTo>
                  <a:pt x="0" y="0"/>
                </a:moveTo>
                <a:lnTo>
                  <a:pt x="3957888" y="0"/>
                </a:lnTo>
                <a:lnTo>
                  <a:pt x="3957888" y="1181487"/>
                </a:lnTo>
                <a:cubicBezTo>
                  <a:pt x="3957888" y="1381088"/>
                  <a:pt x="3796079" y="1542897"/>
                  <a:pt x="3596479" y="1542897"/>
                </a:cubicBezTo>
                <a:lnTo>
                  <a:pt x="361410" y="1542897"/>
                </a:lnTo>
                <a:cubicBezTo>
                  <a:pt x="161809" y="1542897"/>
                  <a:pt x="0" y="1381088"/>
                  <a:pt x="0" y="1181487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68527" y="2428364"/>
            <a:ext cx="266360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Природа 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7"/>
          <p:cNvSpPr/>
          <p:nvPr/>
        </p:nvSpPr>
        <p:spPr>
          <a:xfrm>
            <a:off x="6314521" y="2163036"/>
            <a:ext cx="3956858" cy="1562099"/>
          </a:xfrm>
          <a:custGeom>
            <a:avLst/>
            <a:gdLst/>
            <a:ahLst/>
            <a:cxnLst/>
            <a:rect l="l" t="t" r="r" b="b"/>
            <a:pathLst>
              <a:path w="3957889" h="1562506">
                <a:moveTo>
                  <a:pt x="0" y="0"/>
                </a:moveTo>
                <a:lnTo>
                  <a:pt x="3957889" y="0"/>
                </a:lnTo>
                <a:lnTo>
                  <a:pt x="3957889" y="1201096"/>
                </a:lnTo>
                <a:cubicBezTo>
                  <a:pt x="3957888" y="1400697"/>
                  <a:pt x="3796079" y="1562506"/>
                  <a:pt x="3596478" y="1562506"/>
                </a:cubicBezTo>
                <a:lnTo>
                  <a:pt x="361411" y="1562506"/>
                </a:lnTo>
                <a:cubicBezTo>
                  <a:pt x="161809" y="1562506"/>
                  <a:pt x="0" y="1400697"/>
                  <a:pt x="0" y="1201096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33163" y="2288010"/>
            <a:ext cx="296156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Математические представления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53"/>
          <p:cNvSpPr/>
          <p:nvPr/>
        </p:nvSpPr>
        <p:spPr>
          <a:xfrm>
            <a:off x="1960884" y="4709954"/>
            <a:ext cx="3956857" cy="1499219"/>
          </a:xfrm>
          <a:custGeom>
            <a:avLst/>
            <a:gdLst/>
            <a:ahLst/>
            <a:cxnLst/>
            <a:rect l="l" t="t" r="r" b="b"/>
            <a:pathLst>
              <a:path w="3957888" h="1499610">
                <a:moveTo>
                  <a:pt x="0" y="0"/>
                </a:moveTo>
                <a:lnTo>
                  <a:pt x="3957888" y="0"/>
                </a:lnTo>
                <a:lnTo>
                  <a:pt x="3957888" y="1138199"/>
                </a:lnTo>
                <a:cubicBezTo>
                  <a:pt x="3957888" y="1337800"/>
                  <a:pt x="3796079" y="1499609"/>
                  <a:pt x="3596479" y="1499610"/>
                </a:cubicBezTo>
                <a:lnTo>
                  <a:pt x="361410" y="1499610"/>
                </a:lnTo>
                <a:cubicBezTo>
                  <a:pt x="161809" y="1499609"/>
                  <a:pt x="0" y="1337800"/>
                  <a:pt x="0" y="1138199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68527" y="4747338"/>
            <a:ext cx="266360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Окружающий мир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56"/>
          <p:cNvSpPr/>
          <p:nvPr/>
        </p:nvSpPr>
        <p:spPr>
          <a:xfrm>
            <a:off x="6308155" y="4709952"/>
            <a:ext cx="3956858" cy="1508743"/>
          </a:xfrm>
          <a:custGeom>
            <a:avLst/>
            <a:gdLst/>
            <a:ahLst/>
            <a:cxnLst/>
            <a:rect l="l" t="t" r="r" b="b"/>
            <a:pathLst>
              <a:path w="3957889" h="1509136">
                <a:moveTo>
                  <a:pt x="0" y="0"/>
                </a:moveTo>
                <a:lnTo>
                  <a:pt x="3957889" y="0"/>
                </a:lnTo>
                <a:lnTo>
                  <a:pt x="3957889" y="1147725"/>
                </a:lnTo>
                <a:cubicBezTo>
                  <a:pt x="3957888" y="1347326"/>
                  <a:pt x="3796079" y="1509135"/>
                  <a:pt x="3596478" y="1509136"/>
                </a:cubicBezTo>
                <a:lnTo>
                  <a:pt x="361411" y="1509136"/>
                </a:lnTo>
                <a:cubicBezTo>
                  <a:pt x="161809" y="1509135"/>
                  <a:pt x="0" y="1347326"/>
                  <a:pt x="0" y="1147725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68549" y="4617686"/>
            <a:ext cx="314076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Сенсорные эталоны и познавательная деятельность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78848" y="2555165"/>
            <a:ext cx="2363260" cy="2363260"/>
            <a:chOff x="3389437" y="2730853"/>
            <a:chExt cx="2363876" cy="2363876"/>
          </a:xfrm>
          <a:solidFill>
            <a:srgbClr val="FFFF00"/>
          </a:solidFill>
        </p:grpSpPr>
        <p:sp>
          <p:nvSpPr>
            <p:cNvPr id="50" name="Oval 49"/>
            <p:cNvSpPr/>
            <p:nvPr/>
          </p:nvSpPr>
          <p:spPr>
            <a:xfrm>
              <a:off x="3389437" y="2730853"/>
              <a:ext cx="2363876" cy="236387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582478" y="2923887"/>
              <a:ext cx="1977794" cy="1977793"/>
              <a:chOff x="6019800" y="3276599"/>
              <a:chExt cx="533400" cy="533400"/>
            </a:xfrm>
            <a:grpFill/>
            <a:effectLst/>
          </p:grpSpPr>
          <p:sp>
            <p:nvSpPr>
              <p:cNvPr id="53" name="Oval 52"/>
              <p:cNvSpPr/>
              <p:nvPr/>
            </p:nvSpPr>
            <p:spPr>
              <a:xfrm>
                <a:off x="6019800" y="3276599"/>
                <a:ext cx="533400" cy="53340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032368" y="3296068"/>
                <a:ext cx="508265" cy="44690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3603684" y="3439154"/>
              <a:ext cx="1914097" cy="101592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 defTabSz="914126"/>
              <a:r>
                <a:rPr lang="ru-RU" sz="2000" b="1" kern="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Arial" pitchFamily="34" charset="0"/>
                  <a:ea typeface="Kozuka Gothic Pr6N B" pitchFamily="34" charset="-128"/>
                  <a:cs typeface="Arial" pitchFamily="34" charset="0"/>
                </a:rPr>
                <a:t>Направление деятельности с 3-х лет</a:t>
              </a:r>
              <a:endParaRPr lang="en-US" sz="2000" b="1" kern="0" dirty="0">
                <a:solidFill>
                  <a:schemeClr val="accent2">
                    <a:lumMod val="50000"/>
                  </a:schemeClr>
                </a:solidFill>
                <a:effectLst>
                  <a:outerShdw blurRad="101600" dist="38100" dir="2700000" algn="tl" rotWithShape="0">
                    <a:prstClr val="black">
                      <a:alpha val="50000"/>
                    </a:prstClr>
                  </a:outerShdw>
                </a:effectLst>
                <a:latin typeface="Arial" pitchFamily="34" charset="0"/>
                <a:ea typeface="Kozuka Gothic Pr6N B" pitchFamily="34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25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Речевое развитие</a:t>
            </a:r>
            <a:endParaRPr lang="es-UY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28787" y="1426635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167989" y="1421551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67989" y="3926321"/>
            <a:ext cx="4224536" cy="238464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829589" y="3932926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29"/>
          <p:cNvSpPr/>
          <p:nvPr/>
        </p:nvSpPr>
        <p:spPr>
          <a:xfrm>
            <a:off x="1960884" y="2163037"/>
            <a:ext cx="3956857" cy="1542495"/>
          </a:xfrm>
          <a:custGeom>
            <a:avLst/>
            <a:gdLst/>
            <a:ahLst/>
            <a:cxnLst/>
            <a:rect l="l" t="t" r="r" b="b"/>
            <a:pathLst>
              <a:path w="3957888" h="1542897">
                <a:moveTo>
                  <a:pt x="0" y="0"/>
                </a:moveTo>
                <a:lnTo>
                  <a:pt x="3957888" y="0"/>
                </a:lnTo>
                <a:lnTo>
                  <a:pt x="3957888" y="1181487"/>
                </a:lnTo>
                <a:cubicBezTo>
                  <a:pt x="3957888" y="1381088"/>
                  <a:pt x="3796079" y="1542897"/>
                  <a:pt x="3596479" y="1542897"/>
                </a:cubicBezTo>
                <a:lnTo>
                  <a:pt x="361410" y="1542897"/>
                </a:lnTo>
                <a:cubicBezTo>
                  <a:pt x="161809" y="1542897"/>
                  <a:pt x="0" y="1381088"/>
                  <a:pt x="0" y="1181487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49227" y="2511908"/>
            <a:ext cx="266360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Формирование словаря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7"/>
          <p:cNvSpPr/>
          <p:nvPr/>
        </p:nvSpPr>
        <p:spPr>
          <a:xfrm>
            <a:off x="6314521" y="2163036"/>
            <a:ext cx="3956858" cy="1562099"/>
          </a:xfrm>
          <a:custGeom>
            <a:avLst/>
            <a:gdLst/>
            <a:ahLst/>
            <a:cxnLst/>
            <a:rect l="l" t="t" r="r" b="b"/>
            <a:pathLst>
              <a:path w="3957889" h="1562506">
                <a:moveTo>
                  <a:pt x="0" y="0"/>
                </a:moveTo>
                <a:lnTo>
                  <a:pt x="3957889" y="0"/>
                </a:lnTo>
                <a:lnTo>
                  <a:pt x="3957889" y="1201096"/>
                </a:lnTo>
                <a:cubicBezTo>
                  <a:pt x="3957888" y="1400697"/>
                  <a:pt x="3796079" y="1562506"/>
                  <a:pt x="3596478" y="1562506"/>
                </a:cubicBezTo>
                <a:lnTo>
                  <a:pt x="361411" y="1562506"/>
                </a:lnTo>
                <a:cubicBezTo>
                  <a:pt x="161809" y="1562506"/>
                  <a:pt x="0" y="1400697"/>
                  <a:pt x="0" y="1201096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92699" y="2347829"/>
            <a:ext cx="2795517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Интерес к художественной литературе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53"/>
          <p:cNvSpPr/>
          <p:nvPr/>
        </p:nvSpPr>
        <p:spPr>
          <a:xfrm>
            <a:off x="1960884" y="4709954"/>
            <a:ext cx="3956857" cy="1499219"/>
          </a:xfrm>
          <a:custGeom>
            <a:avLst/>
            <a:gdLst/>
            <a:ahLst/>
            <a:cxnLst/>
            <a:rect l="l" t="t" r="r" b="b"/>
            <a:pathLst>
              <a:path w="3957888" h="1499610">
                <a:moveTo>
                  <a:pt x="0" y="0"/>
                </a:moveTo>
                <a:lnTo>
                  <a:pt x="3957888" y="0"/>
                </a:lnTo>
                <a:lnTo>
                  <a:pt x="3957888" y="1138199"/>
                </a:lnTo>
                <a:cubicBezTo>
                  <a:pt x="3957888" y="1337800"/>
                  <a:pt x="3796079" y="1499609"/>
                  <a:pt x="3596479" y="1499610"/>
                </a:cubicBezTo>
                <a:lnTo>
                  <a:pt x="361410" y="1499610"/>
                </a:lnTo>
                <a:cubicBezTo>
                  <a:pt x="161809" y="1499609"/>
                  <a:pt x="0" y="1337800"/>
                  <a:pt x="0" y="1138199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479569" y="4859398"/>
            <a:ext cx="266360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664" indent="-285664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Звуковая культура речи</a:t>
            </a:r>
          </a:p>
          <a:p>
            <a:pPr marL="285664" indent="-285664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Связная речь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56"/>
          <p:cNvSpPr/>
          <p:nvPr/>
        </p:nvSpPr>
        <p:spPr>
          <a:xfrm>
            <a:off x="6308155" y="4709952"/>
            <a:ext cx="3956858" cy="1508743"/>
          </a:xfrm>
          <a:custGeom>
            <a:avLst/>
            <a:gdLst/>
            <a:ahLst/>
            <a:cxnLst/>
            <a:rect l="l" t="t" r="r" b="b"/>
            <a:pathLst>
              <a:path w="3957889" h="1509136">
                <a:moveTo>
                  <a:pt x="0" y="0"/>
                </a:moveTo>
                <a:lnTo>
                  <a:pt x="3957889" y="0"/>
                </a:lnTo>
                <a:lnTo>
                  <a:pt x="3957889" y="1147725"/>
                </a:lnTo>
                <a:cubicBezTo>
                  <a:pt x="3957888" y="1347326"/>
                  <a:pt x="3796079" y="1509135"/>
                  <a:pt x="3596478" y="1509136"/>
                </a:cubicBezTo>
                <a:lnTo>
                  <a:pt x="361411" y="1509136"/>
                </a:lnTo>
                <a:cubicBezTo>
                  <a:pt x="161809" y="1509135"/>
                  <a:pt x="0" y="1347326"/>
                  <a:pt x="0" y="1147725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48671" y="4598910"/>
            <a:ext cx="352270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664" indent="-285664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Грамматический строй речи</a:t>
            </a:r>
          </a:p>
          <a:p>
            <a:pPr marL="285664" indent="-285664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Подготовка к обучению грамоте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78848" y="2555165"/>
            <a:ext cx="2363260" cy="2363260"/>
            <a:chOff x="3389437" y="2730853"/>
            <a:chExt cx="2363876" cy="2363876"/>
          </a:xfrm>
          <a:solidFill>
            <a:srgbClr val="FFFF00"/>
          </a:solidFill>
        </p:grpSpPr>
        <p:sp>
          <p:nvSpPr>
            <p:cNvPr id="50" name="Oval 49"/>
            <p:cNvSpPr/>
            <p:nvPr/>
          </p:nvSpPr>
          <p:spPr>
            <a:xfrm>
              <a:off x="3389437" y="2730853"/>
              <a:ext cx="2363876" cy="236387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582478" y="2923887"/>
              <a:ext cx="1977794" cy="1977793"/>
              <a:chOff x="6019800" y="3276599"/>
              <a:chExt cx="533400" cy="533400"/>
            </a:xfrm>
            <a:grpFill/>
            <a:effectLst/>
          </p:grpSpPr>
          <p:sp>
            <p:nvSpPr>
              <p:cNvPr id="53" name="Oval 52"/>
              <p:cNvSpPr/>
              <p:nvPr/>
            </p:nvSpPr>
            <p:spPr>
              <a:xfrm>
                <a:off x="6019800" y="3276599"/>
                <a:ext cx="533400" cy="53340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032368" y="3296068"/>
                <a:ext cx="508265" cy="44690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3502325" y="3389338"/>
              <a:ext cx="2057947" cy="101592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 defTabSz="914126"/>
              <a:r>
                <a:rPr lang="ru-RU" sz="2000" b="1" kern="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Arial" pitchFamily="34" charset="0"/>
                  <a:ea typeface="Kozuka Gothic Pr6N B" pitchFamily="34" charset="-128"/>
                  <a:cs typeface="Arial" pitchFamily="34" charset="0"/>
                </a:rPr>
                <a:t>Направление деятельности с 3-х лет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78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Художественно-эстетическое развитие</a:t>
            </a:r>
            <a:endParaRPr lang="es-UY" sz="40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859452" y="1590777"/>
            <a:ext cx="861657" cy="186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497" b="1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59452" y="3932926"/>
            <a:ext cx="861657" cy="1861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1497" b="1" dirty="0">
              <a:solidFill>
                <a:prstClr val="white">
                  <a:lumMod val="6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828787" y="1426635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62" tIns="91416" rIns="914162" bIns="91416" numCol="1" anchor="ctr" anchorCtr="1" compatLnSpc="1">
            <a:prstTxWarp prst="textNoShape">
              <a:avLst/>
            </a:prstTxWarp>
          </a:bodyPr>
          <a:lstStyle/>
          <a:p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167989" y="1421551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167989" y="3926321"/>
            <a:ext cx="4224536" cy="2384640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0"/>
                </a:schemeClr>
              </a:gs>
              <a:gs pos="5000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829589" y="3932926"/>
            <a:ext cx="4224536" cy="238464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ounded Rectangle 29"/>
          <p:cNvSpPr/>
          <p:nvPr/>
        </p:nvSpPr>
        <p:spPr>
          <a:xfrm>
            <a:off x="1960884" y="2163037"/>
            <a:ext cx="3956857" cy="1542495"/>
          </a:xfrm>
          <a:custGeom>
            <a:avLst/>
            <a:gdLst/>
            <a:ahLst/>
            <a:cxnLst/>
            <a:rect l="l" t="t" r="r" b="b"/>
            <a:pathLst>
              <a:path w="3957888" h="1542897">
                <a:moveTo>
                  <a:pt x="0" y="0"/>
                </a:moveTo>
                <a:lnTo>
                  <a:pt x="3957888" y="0"/>
                </a:lnTo>
                <a:lnTo>
                  <a:pt x="3957888" y="1181487"/>
                </a:lnTo>
                <a:cubicBezTo>
                  <a:pt x="3957888" y="1381088"/>
                  <a:pt x="3796079" y="1542897"/>
                  <a:pt x="3596479" y="1542897"/>
                </a:cubicBezTo>
                <a:lnTo>
                  <a:pt x="361410" y="1542897"/>
                </a:lnTo>
                <a:cubicBezTo>
                  <a:pt x="161809" y="1542897"/>
                  <a:pt x="0" y="1381088"/>
                  <a:pt x="0" y="1181487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27904" y="2234911"/>
            <a:ext cx="3063803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Изобразительная деятельность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(лепка, рисование, аппликация)</a:t>
            </a:r>
            <a:endParaRPr lang="en-US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37"/>
          <p:cNvSpPr/>
          <p:nvPr/>
        </p:nvSpPr>
        <p:spPr>
          <a:xfrm>
            <a:off x="6314521" y="2163036"/>
            <a:ext cx="3956858" cy="1562099"/>
          </a:xfrm>
          <a:custGeom>
            <a:avLst/>
            <a:gdLst/>
            <a:ahLst/>
            <a:cxnLst/>
            <a:rect l="l" t="t" r="r" b="b"/>
            <a:pathLst>
              <a:path w="3957889" h="1562506">
                <a:moveTo>
                  <a:pt x="0" y="0"/>
                </a:moveTo>
                <a:lnTo>
                  <a:pt x="3957889" y="0"/>
                </a:lnTo>
                <a:lnTo>
                  <a:pt x="3957889" y="1201096"/>
                </a:lnTo>
                <a:cubicBezTo>
                  <a:pt x="3957888" y="1400697"/>
                  <a:pt x="3796079" y="1562506"/>
                  <a:pt x="3596478" y="1562506"/>
                </a:cubicBezTo>
                <a:lnTo>
                  <a:pt x="361411" y="1562506"/>
                </a:lnTo>
                <a:cubicBezTo>
                  <a:pt x="161809" y="1562506"/>
                  <a:pt x="0" y="1400697"/>
                  <a:pt x="0" y="1201096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049117" y="2163164"/>
            <a:ext cx="333692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Конструктивная деятельность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Театрализованная деятельность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ounded Rectangle 53"/>
          <p:cNvSpPr/>
          <p:nvPr/>
        </p:nvSpPr>
        <p:spPr>
          <a:xfrm>
            <a:off x="1960884" y="4709954"/>
            <a:ext cx="3956857" cy="1499219"/>
          </a:xfrm>
          <a:custGeom>
            <a:avLst/>
            <a:gdLst/>
            <a:ahLst/>
            <a:cxnLst/>
            <a:rect l="l" t="t" r="r" b="b"/>
            <a:pathLst>
              <a:path w="3957888" h="1499610">
                <a:moveTo>
                  <a:pt x="0" y="0"/>
                </a:moveTo>
                <a:lnTo>
                  <a:pt x="3957888" y="0"/>
                </a:lnTo>
                <a:lnTo>
                  <a:pt x="3957888" y="1138199"/>
                </a:lnTo>
                <a:cubicBezTo>
                  <a:pt x="3957888" y="1337800"/>
                  <a:pt x="3796079" y="1499609"/>
                  <a:pt x="3596479" y="1499610"/>
                </a:cubicBezTo>
                <a:lnTo>
                  <a:pt x="361410" y="1499610"/>
                </a:lnTo>
                <a:cubicBezTo>
                  <a:pt x="161809" y="1499609"/>
                  <a:pt x="0" y="1337800"/>
                  <a:pt x="0" y="1138199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954518" y="4674733"/>
            <a:ext cx="406315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664" indent="-285664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Приобщение к искусству</a:t>
            </a:r>
          </a:p>
          <a:p>
            <a:pPr marL="285664" indent="-285664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Культурно-досуговая деятельность</a:t>
            </a: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ounded Rectangle 56"/>
          <p:cNvSpPr/>
          <p:nvPr/>
        </p:nvSpPr>
        <p:spPr>
          <a:xfrm>
            <a:off x="6308155" y="4709952"/>
            <a:ext cx="3956858" cy="1508743"/>
          </a:xfrm>
          <a:custGeom>
            <a:avLst/>
            <a:gdLst/>
            <a:ahLst/>
            <a:cxnLst/>
            <a:rect l="l" t="t" r="r" b="b"/>
            <a:pathLst>
              <a:path w="3957889" h="1509136">
                <a:moveTo>
                  <a:pt x="0" y="0"/>
                </a:moveTo>
                <a:lnTo>
                  <a:pt x="3957889" y="0"/>
                </a:lnTo>
                <a:lnTo>
                  <a:pt x="3957889" y="1147725"/>
                </a:lnTo>
                <a:cubicBezTo>
                  <a:pt x="3957888" y="1347326"/>
                  <a:pt x="3796079" y="1509135"/>
                  <a:pt x="3596478" y="1509136"/>
                </a:cubicBezTo>
                <a:lnTo>
                  <a:pt x="361411" y="1509136"/>
                </a:lnTo>
                <a:cubicBezTo>
                  <a:pt x="161809" y="1509135"/>
                  <a:pt x="0" y="1347326"/>
                  <a:pt x="0" y="1147725"/>
                </a:cubicBezTo>
                <a:close/>
              </a:path>
            </a:pathLst>
          </a:custGeom>
          <a:solidFill>
            <a:sysClr val="window" lastClr="FFFFFF"/>
          </a:solidFill>
          <a:ln w="25400" cap="flat" cmpd="sng" algn="ctr">
            <a:noFill/>
            <a:prstDash val="solid"/>
          </a:ln>
          <a:effectLst>
            <a:innerShdw blurRad="2032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 defTabSz="914126"/>
            <a:endParaRPr lang="en-US" sz="1799" ker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84599" y="4567581"/>
            <a:ext cx="3786780" cy="20313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Музыкальная деятельность 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(слушание, пение, игра на музыкальных инструментах, танцевально- игровое творчество)</a:t>
            </a:r>
            <a:endParaRPr lang="en-US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664" indent="-285664">
              <a:buFont typeface="Arial" pitchFamily="34" charset="0"/>
              <a:buChar char="•"/>
            </a:pPr>
            <a:endParaRPr lang="en-US" sz="24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878848" y="2555165"/>
            <a:ext cx="2363260" cy="2363260"/>
            <a:chOff x="3389437" y="2730853"/>
            <a:chExt cx="2363876" cy="2363876"/>
          </a:xfrm>
          <a:solidFill>
            <a:srgbClr val="FFFF00"/>
          </a:solidFill>
        </p:grpSpPr>
        <p:sp>
          <p:nvSpPr>
            <p:cNvPr id="50" name="Oval 49"/>
            <p:cNvSpPr/>
            <p:nvPr/>
          </p:nvSpPr>
          <p:spPr>
            <a:xfrm>
              <a:off x="3389437" y="2730853"/>
              <a:ext cx="2363876" cy="2363876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126"/>
              <a:endParaRPr lang="en-US" sz="1799" ker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582478" y="2923887"/>
              <a:ext cx="1977794" cy="1977793"/>
              <a:chOff x="6019800" y="3276599"/>
              <a:chExt cx="533400" cy="533400"/>
            </a:xfrm>
            <a:grpFill/>
            <a:effectLst/>
          </p:grpSpPr>
          <p:sp>
            <p:nvSpPr>
              <p:cNvPr id="53" name="Oval 52"/>
              <p:cNvSpPr/>
              <p:nvPr/>
            </p:nvSpPr>
            <p:spPr>
              <a:xfrm>
                <a:off x="6019800" y="3276599"/>
                <a:ext cx="533400" cy="533400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00206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032368" y="3296068"/>
                <a:ext cx="508265" cy="44690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914126">
                  <a:defRPr/>
                </a:pPr>
                <a:endParaRPr lang="en-US" sz="1799" kern="0">
                  <a:solidFill>
                    <a:sysClr val="window" lastClr="FFFF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3502325" y="3389338"/>
              <a:ext cx="2057947" cy="1015928"/>
            </a:xfrm>
            <a:prstGeom prst="rect">
              <a:avLst/>
            </a:prstGeom>
            <a:grpFill/>
          </p:spPr>
          <p:txBody>
            <a:bodyPr wrap="square" anchor="ctr">
              <a:spAutoFit/>
            </a:bodyPr>
            <a:lstStyle/>
            <a:p>
              <a:pPr algn="ctr" defTabSz="914126"/>
              <a:r>
                <a:rPr lang="ru-RU" sz="2000" b="1" kern="0" dirty="0">
                  <a:solidFill>
                    <a:schemeClr val="accent2">
                      <a:lumMod val="50000"/>
                    </a:schemeClr>
                  </a:solidFill>
                  <a:effectLst>
                    <a:outerShdw blurRad="1016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Arial" pitchFamily="34" charset="0"/>
                  <a:ea typeface="Kozuka Gothic Pr6N B" pitchFamily="34" charset="-128"/>
                  <a:cs typeface="Arial" pitchFamily="34" charset="0"/>
                </a:rPr>
                <a:t>Направление деятельности с 3-х лет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02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597</TotalTime>
  <Words>467</Words>
  <Application>Microsoft Office PowerPoint</Application>
  <PresentationFormat>Широкоэкранный</PresentationFormat>
  <Paragraphs>86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Муниципальное дошкольное образовательное учреждение «Детский сад № 140»</vt:lpstr>
      <vt:lpstr>Цель реализации Программы:  обеспечение условий для дошкольного образования, определяемых общими и особыми потребностями обучающегося раннего и дошкольного возраста с ЗПР, индивидуальными особенностями его развития и состояния здоровья.</vt:lpstr>
      <vt:lpstr>  1. Реализация содержания АОП ДО обучающимися ЗПР 2. Коррекция недостатков психофизического развития обучающихся с ЗПР. 3. Охрана и укрепление физического и психического здоровья обучающихся с ТНР в том числе их эмоционального благополучия. 4. Создание благоприятных условий для развития способностей и творческого потенциала каждого ребенка с ЗПР. 5. Создание социокультурной среды, соответствующей психо-физическим и индивидуальным особенностям развития обучающихся с ЗПР. 6. Объединение обучения и воспитания в целостный образовательный процесс на основе духовно-нравственных и социокультурных ценностей. 7. Обеспечение психолого-педагогической поддержки родителей (законных представителей) и повышение их компетентности в вопросах развития, образования, реабилитации (абилитации). </vt:lpstr>
      <vt:lpstr>Планируемые результаты</vt:lpstr>
      <vt:lpstr>Презентация PowerPoint</vt:lpstr>
      <vt:lpstr>Социально-коммуникативное развитие</vt:lpstr>
      <vt:lpstr>Познавательное развитие </vt:lpstr>
      <vt:lpstr>Речевое развитие</vt:lpstr>
      <vt:lpstr>Художественно-эстетическое развитие</vt:lpstr>
      <vt:lpstr>Физическое развитие</vt:lpstr>
      <vt:lpstr>Виды детской деятельности с 3-х лет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30</cp:revision>
  <dcterms:created xsi:type="dcterms:W3CDTF">2023-11-27T07:26:04Z</dcterms:created>
  <dcterms:modified xsi:type="dcterms:W3CDTF">2023-11-29T07:38:10Z</dcterms:modified>
</cp:coreProperties>
</file>