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76" r:id="rId6"/>
    <p:sldId id="267" r:id="rId7"/>
    <p:sldId id="268" r:id="rId8"/>
    <p:sldId id="269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66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1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1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5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8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2A6B-3BD1-437B-AE7B-1F00E8D2AC7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687" y="178145"/>
            <a:ext cx="11698356" cy="96485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Муниципальное дошкольное образовательное учреждение «Детский сад № 140»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147" y="1918252"/>
            <a:ext cx="11757991" cy="4731026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Адаптированная образовательная программа для обучающихся 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тяжелыми нарушениями речи</a:t>
            </a: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Ярославль, 2023 г.</a:t>
            </a:r>
          </a:p>
        </p:txBody>
      </p:sp>
    </p:spTree>
    <p:extLst>
      <p:ext uri="{BB962C8B-B14F-4D97-AF65-F5344CB8AC3E}">
        <p14:creationId xmlns:p14="http://schemas.microsoft.com/office/powerpoint/2010/main" val="26795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Физическое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59452" y="1590777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9452" y="3932926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347" y="2107317"/>
            <a:ext cx="306380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 гимнастика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Спортивные упражнения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9117" y="2717161"/>
            <a:ext cx="3336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Основы ЗОЖ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1649" y="4957760"/>
            <a:ext cx="24655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Активный отдых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4599" y="5013857"/>
            <a:ext cx="37867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Подвижные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Спортивные игры 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 5 лет)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9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Виды детской деятельности с 3-х лет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10972800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8806" y="1143000"/>
            <a:ext cx="2194562" cy="35814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03368" y="1143000"/>
            <a:ext cx="2194562" cy="18034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7677" y="1217696"/>
            <a:ext cx="2822549" cy="1113485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Двигательная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88632" y="1143000"/>
            <a:ext cx="2194562" cy="358140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6702" y="2957137"/>
            <a:ext cx="2375269" cy="177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Элементарная трудовая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5563" y="1143000"/>
            <a:ext cx="1474059" cy="133787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95061" y="2946400"/>
            <a:ext cx="2194562" cy="17780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806" y="4724400"/>
            <a:ext cx="5487194" cy="1600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6560" y="5024958"/>
            <a:ext cx="4067222" cy="1154169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7618" y="1965036"/>
            <a:ext cx="28647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Общение со взрослыми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7886" y="1261508"/>
            <a:ext cx="23854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Игровая деятельность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0440" y="12615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2994" y="2929428"/>
            <a:ext cx="30943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Изобразительная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4797" y="4013197"/>
            <a:ext cx="24911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Речевая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450" y="4999733"/>
            <a:ext cx="64663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Познавательно- исследовательская деятельность и экспериментирование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87" y="1183376"/>
            <a:ext cx="2169850" cy="17460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78" y="2405877"/>
            <a:ext cx="2757949" cy="22427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3" y="2875053"/>
            <a:ext cx="2159867" cy="17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>
            <a:grpSpLocks noChangeAspect="1"/>
          </p:cNvGrpSpPr>
          <p:nvPr/>
        </p:nvGrpSpPr>
        <p:grpSpPr bwMode="auto">
          <a:xfrm>
            <a:off x="732487" y="758648"/>
            <a:ext cx="10727026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1148684" y="5528943"/>
            <a:ext cx="3070747" cy="1107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26201" y="758648"/>
            <a:ext cx="4546370" cy="5691187"/>
            <a:chOff x="3957849" y="1009934"/>
            <a:chExt cx="3753136" cy="48722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entagon 2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374" y="1180194"/>
            <a:ext cx="3938059" cy="4785623"/>
            <a:chOff x="3957849" y="1009934"/>
            <a:chExt cx="3753136" cy="4872250"/>
          </a:xfrm>
          <a:solidFill>
            <a:schemeClr val="accent4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72566" y="1179953"/>
            <a:ext cx="3962001" cy="4937926"/>
            <a:chOff x="3957849" y="1009934"/>
            <a:chExt cx="3753136" cy="4872250"/>
          </a:xfrm>
          <a:solidFill>
            <a:schemeClr val="accent4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5624015" y="3358485"/>
            <a:ext cx="4872250" cy="1751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 flipH="1">
            <a:off x="1695737" y="3358485"/>
            <a:ext cx="4872250" cy="175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72566" y="5531741"/>
            <a:ext cx="3070747" cy="1107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69160" y="811299"/>
            <a:ext cx="405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Осознание опыта поведения и деятельности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59934"/>
              </p:ext>
            </p:extLst>
          </p:nvPr>
        </p:nvGraphicFramePr>
        <p:xfrm>
          <a:off x="383502" y="2844411"/>
          <a:ext cx="3781497" cy="277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009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Приучение к положительным формам общественного поведения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Воспитывающие ситуации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Упражнение 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Игровые методы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9261"/>
              </p:ext>
            </p:extLst>
          </p:nvPr>
        </p:nvGraphicFramePr>
        <p:xfrm>
          <a:off x="4351217" y="2441453"/>
          <a:ext cx="3508400" cy="400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48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Рассказ на моральные темы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Этические беседы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Объяснение поступков и жизненных ситуаций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пример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Разъяснение норм и правил поведения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Чтение художественной литературы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71795"/>
              </p:ext>
            </p:extLst>
          </p:nvPr>
        </p:nvGraphicFramePr>
        <p:xfrm>
          <a:off x="8229893" y="2968018"/>
          <a:ext cx="3421386" cy="236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8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Поощрения 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развития эмоций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методы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Игры, соревнования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3411" y="1203847"/>
            <a:ext cx="349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опыта поведения и деятельности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4087" y="1289359"/>
            <a:ext cx="362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Мотивация опыта поведения и деятельности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155633" y="137940"/>
            <a:ext cx="947054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воспитания и обучения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5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17" y="365125"/>
            <a:ext cx="11933583" cy="64928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Цель реализации Программы: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ru-RU" dirty="0"/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его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03048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" y="1066892"/>
            <a:ext cx="11877261" cy="5486399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ru-RU" dirty="0"/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1. Реализация содержания АОП ДО обучающимися с ТНР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2. Коррекция недостатков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психо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-физического развития обучающихся с ТНР.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3. Охрана и укрепление физического и психического здоровья обучающихся с ТНР в том числе их эмоционального благополучия.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4. Создание благоприятных условий для развития способностей и творческого потенциала каждого ребенка с ТНР.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5. Создание социокультурной среды, соответствующей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психо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-физическим и индивидуальным особенностям развития обучающихся с ТНР.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6. Объединение обучения и воспитания в целостный образовательный процесс на основе духовно-нравственных и социокультурных ценностей.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7.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абилитации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).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97" y="0"/>
            <a:ext cx="257273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747" y="0"/>
            <a:ext cx="10515600" cy="926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Планируемые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513" y="1024453"/>
            <a:ext cx="121124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Неправомерно требовать от ребенка дошкольного возраста конкретных образовательных достижений</a:t>
            </a:r>
          </a:p>
          <a:p>
            <a:pPr algn="ctr"/>
            <a:endParaRPr lang="ru-RU" sz="32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Планируемые результаты освоения АОП ДО представляют собой возрастные характеристики возможных достижений ребенка дошкольного возраста на всех возрастных этапах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к завершению ДО.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Возрастные ориентиры в АОП ДО имеют условный характер, это говорит о том, что ребенок может продемонстрировать планируемые результаты раньше или позже заданных возрастных ориентиров.</a:t>
            </a:r>
          </a:p>
        </p:txBody>
      </p:sp>
    </p:spTree>
    <p:extLst>
      <p:ext uri="{BB962C8B-B14F-4D97-AF65-F5344CB8AC3E}">
        <p14:creationId xmlns:p14="http://schemas.microsoft.com/office/powerpoint/2010/main" val="81761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732487" y="758648"/>
            <a:ext cx="10727026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0364" y="5318614"/>
            <a:ext cx="2756647" cy="968189"/>
            <a:chOff x="793377" y="4222376"/>
            <a:chExt cx="2756647" cy="968186"/>
          </a:xfrm>
        </p:grpSpPr>
        <p:sp>
          <p:nvSpPr>
            <p:cNvPr id="2" name="Rectangle 1"/>
            <p:cNvSpPr/>
            <p:nvPr/>
          </p:nvSpPr>
          <p:spPr>
            <a:xfrm>
              <a:off x="793377" y="4477869"/>
              <a:ext cx="2756647" cy="712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Физическое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rapezoid 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25887" y="4605920"/>
            <a:ext cx="2756647" cy="968189"/>
            <a:chOff x="793377" y="4222376"/>
            <a:chExt cx="2756647" cy="968189"/>
          </a:xfrm>
        </p:grpSpPr>
        <p:sp>
          <p:nvSpPr>
            <p:cNvPr id="6" name="Rectangle 5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Художественно-эстетическое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1410" y="3893225"/>
            <a:ext cx="2756647" cy="968189"/>
            <a:chOff x="793377" y="4222376"/>
            <a:chExt cx="2756647" cy="968189"/>
          </a:xfrm>
        </p:grpSpPr>
        <p:sp>
          <p:nvSpPr>
            <p:cNvPr id="9" name="Rectangle 8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Социально-коммуникативное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6933" y="3180530"/>
            <a:ext cx="2756647" cy="968189"/>
            <a:chOff x="793377" y="4222376"/>
            <a:chExt cx="2756647" cy="968189"/>
          </a:xfrm>
          <a:solidFill>
            <a:srgbClr val="FF9900"/>
          </a:solidFill>
        </p:grpSpPr>
        <p:sp>
          <p:nvSpPr>
            <p:cNvPr id="12" name="Rectangle 11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Речевое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32458" y="2467836"/>
            <a:ext cx="2756647" cy="968189"/>
            <a:chOff x="793377" y="4222376"/>
            <a:chExt cx="2756647" cy="968189"/>
          </a:xfrm>
        </p:grpSpPr>
        <p:sp>
          <p:nvSpPr>
            <p:cNvPr id="15" name="Rectangle 14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Познавательное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8240034" y="3436023"/>
            <a:ext cx="2649069" cy="143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296933" y="4148716"/>
            <a:ext cx="2756647" cy="149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4461465" y="4861409"/>
            <a:ext cx="2756592" cy="149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2625942" y="5574097"/>
            <a:ext cx="2756592" cy="149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0364" y="6286778"/>
            <a:ext cx="2756592" cy="149643"/>
          </a:xfrm>
          <a:prstGeom prst="rect">
            <a:avLst/>
          </a:prstGeom>
        </p:spPr>
      </p:pic>
      <p:sp>
        <p:nvSpPr>
          <p:cNvPr id="236" name="Rectangle 235"/>
          <p:cNvSpPr/>
          <p:nvPr/>
        </p:nvSpPr>
        <p:spPr>
          <a:xfrm>
            <a:off x="31437" y="132725"/>
            <a:ext cx="12192000" cy="423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7" y="3542201"/>
            <a:ext cx="1782178" cy="125940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70" y="2650957"/>
            <a:ext cx="1866936" cy="1394368"/>
          </a:xfrm>
          <a:prstGeom prst="rect">
            <a:avLst/>
          </a:prstGeom>
          <a:noFill/>
        </p:spPr>
      </p:pic>
      <p:pic>
        <p:nvPicPr>
          <p:cNvPr id="240" name="Рисунок 2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12" y="1095682"/>
            <a:ext cx="1936442" cy="1558231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2" y="3939727"/>
            <a:ext cx="1793534" cy="1444645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6" y="1623300"/>
            <a:ext cx="2049897" cy="16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Социально-коммуникативное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0089" y="2092944"/>
            <a:ext cx="30292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основ безопасного поведения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8640" y="2268083"/>
            <a:ext cx="26636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трудового воспитания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6565" y="1573533"/>
            <a:ext cx="326738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9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3264" y="4912575"/>
            <a:ext cx="27576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социальных отношений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7240" y="4772671"/>
            <a:ext cx="36828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основ гражданственности и патриотизма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82478" y="3389339"/>
              <a:ext cx="1977794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  <a:endParaRPr lang="en-US" sz="2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itchFamily="34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6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Познавательное развитие 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68527" y="2428364"/>
            <a:ext cx="26636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Природа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3163" y="2288010"/>
            <a:ext cx="29615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Математические представления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68527" y="4747338"/>
            <a:ext cx="26636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68549" y="4617686"/>
            <a:ext cx="31407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Сенсорные эталоны и познавательная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603684" y="3439154"/>
              <a:ext cx="191409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  <a:endParaRPr lang="en-US" sz="2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itchFamily="34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2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Речевое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9227" y="2511908"/>
            <a:ext cx="26636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словаря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2699" y="2347829"/>
            <a:ext cx="27955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Интерес к художественной литературе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9569" y="4859398"/>
            <a:ext cx="26636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Звуковая культура речи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Связная речь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48671" y="4598910"/>
            <a:ext cx="352270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Грамматический строй речи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обучению грамоте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7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Художественно-эстетическое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59452" y="1590777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9452" y="3932926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7904" y="2234911"/>
            <a:ext cx="30638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Изобразительная деятельность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(лепка, рисование, аппликация)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9117" y="2163164"/>
            <a:ext cx="333692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Конструктивная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Театрализованная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4518" y="4674733"/>
            <a:ext cx="406315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Приобщение к искусству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Культурно-досуговая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4599" y="4567581"/>
            <a:ext cx="378678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Музыкальная деятельность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(слушание, пение, игра на музыкальных инструментах, танцевально- игровое творчество)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664" indent="-285664">
              <a:buFont typeface="Arial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593</TotalTime>
  <Words>469</Words>
  <Application>Microsoft Office PowerPoint</Application>
  <PresentationFormat>Широкоэкранный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Муниципальное дошкольное образовательное учреждение «Детский сад № 140»</vt:lpstr>
      <vt:lpstr>Цель реализации Программы:  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его здоровья.</vt:lpstr>
      <vt:lpstr>  1. Реализация содержания АОП ДО обучающимися с ТНР 2. Коррекция недостатков психо-физического развития обучающихся с ТНР. 3. Охрана и укрепление физического и психического здоровья обучающихся с ТНР в том числе их эмоционального благополучия. 4. Создание благоприятных условий для развития способностей и творческого потенциала каждого ребенка с ТНР. 5. Создание социокультурной среды, соответствующей психо-физическим и индивидуальным особенностям развития обучающихся с ТНР. 6. Объединение обучения и воспитания в целостный образовательный процесс на основе духовно-нравственных и социокультурных ценностей. 7.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(абилитации). </vt:lpstr>
      <vt:lpstr>Планируемые результаты</vt:lpstr>
      <vt:lpstr>Презентация PowerPoint</vt:lpstr>
      <vt:lpstr>Социально-коммуникативное развитие</vt:lpstr>
      <vt:lpstr>Познавательное развитие </vt:lpstr>
      <vt:lpstr>Речевое развитие</vt:lpstr>
      <vt:lpstr>Художественно-эстетическое развитие</vt:lpstr>
      <vt:lpstr>Физическое развитие</vt:lpstr>
      <vt:lpstr>Виды детской деятельности с 3-х лет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29</cp:revision>
  <dcterms:created xsi:type="dcterms:W3CDTF">2023-11-27T07:26:04Z</dcterms:created>
  <dcterms:modified xsi:type="dcterms:W3CDTF">2023-11-28T14:16:03Z</dcterms:modified>
</cp:coreProperties>
</file>